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1" r:id="rId2"/>
    <p:sldId id="527" r:id="rId3"/>
    <p:sldId id="529" r:id="rId4"/>
    <p:sldId id="531" r:id="rId5"/>
    <p:sldId id="522" r:id="rId6"/>
    <p:sldId id="523" r:id="rId7"/>
    <p:sldId id="551" r:id="rId8"/>
    <p:sldId id="557" r:id="rId9"/>
    <p:sldId id="536" r:id="rId10"/>
    <p:sldId id="565" r:id="rId11"/>
    <p:sldId id="558" r:id="rId12"/>
    <p:sldId id="553" r:id="rId13"/>
    <p:sldId id="560" r:id="rId14"/>
    <p:sldId id="561" r:id="rId15"/>
    <p:sldId id="564" r:id="rId16"/>
    <p:sldId id="548" r:id="rId17"/>
  </p:sldIdLst>
  <p:sldSz cx="9144000" cy="6858000" type="screen4x3"/>
  <p:notesSz cx="6808788" cy="9939338"/>
  <p:embeddedFontLst>
    <p:embeddedFont>
      <p:font typeface="Arial Unicode MS" panose="020B060402020202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55"/>
    <a:srgbClr val="009242"/>
    <a:srgbClr val="E2AC00"/>
    <a:srgbClr val="E1F7FF"/>
    <a:srgbClr val="B9EDFF"/>
    <a:srgbClr val="D4ECBA"/>
    <a:srgbClr val="DDF0C8"/>
    <a:srgbClr val="6666FF"/>
    <a:srgbClr val="6600FF"/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5" autoAdjust="0"/>
    <p:restoredTop sz="95072" autoAdjust="0"/>
  </p:normalViewPr>
  <p:slideViewPr>
    <p:cSldViewPr>
      <p:cViewPr varScale="1">
        <p:scale>
          <a:sx n="112" d="100"/>
          <a:sy n="112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f51storage\sharefolder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Mf51storage\sharefolder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f51storage\sharefolder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f51storage\sharefolder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f51storage\sharefolder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f51storage\sharefolder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f51storage\sharefolder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f51storage\sharefolder\02_&#1059;&#1087;&#1088;&#1072;&#1074;&#1083;&#1077;&#1085;&#1080;&#1077;%20&#1041;&#1056;&#1080;&#1041;&#1055;\02_&#1047;&#1040;&#1050;&#1054;&#1053;%20&#1054;%20&#1041;&#1070;&#1044;&#1046;&#1045;&#1058;&#1045;\2015\&#1055;&#1088;&#1077;&#1079;&#1077;&#1085;&#1090;&#1072;&#1094;&#1080;&#1103;\&#1055;&#1072;&#1088;&#1072;&#1084;&#1077;&#1090;&#1088;&#1099;%20&#1047;&#1052;&#1054;%202015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868097754309214E-2"/>
          <c:y val="0.21416183996350463"/>
          <c:w val="0.96626380449138161"/>
          <c:h val="0.66184972637341377"/>
        </c:manualLayout>
      </c:layout>
      <c:lineChart>
        <c:grouping val="standard"/>
        <c:varyColors val="0"/>
        <c:ser>
          <c:idx val="0"/>
          <c:order val="0"/>
          <c:spPr>
            <a:ln w="82550">
              <a:prstDash val="sysDot"/>
            </a:ln>
            <a:effectLst>
              <a:glow>
                <a:schemeClr val="accent1">
                  <a:alpha val="0"/>
                </a:schemeClr>
              </a:glow>
              <a:softEdge rad="25400"/>
            </a:effectLst>
          </c:spPr>
          <c:marker>
            <c:spPr>
              <a:effectLst>
                <a:glow>
                  <a:schemeClr val="accent1">
                    <a:alpha val="0"/>
                  </a:schemeClr>
                </a:glow>
                <a:softEdge rad="25400"/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Доходы!$I$18:$L$18</c:f>
              <c:numCache>
                <c:formatCode>#,##0.0</c:formatCode>
                <c:ptCount val="4"/>
                <c:pt idx="0">
                  <c:v>44525.551725700003</c:v>
                </c:pt>
                <c:pt idx="1">
                  <c:v>46238.252084600412</c:v>
                </c:pt>
                <c:pt idx="2">
                  <c:v>46059.390846825525</c:v>
                </c:pt>
                <c:pt idx="3">
                  <c:v>47169.067711218813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353096"/>
        <c:axId val="306352312"/>
      </c:lineChart>
      <c:catAx>
        <c:axId val="306353096"/>
        <c:scaling>
          <c:orientation val="minMax"/>
        </c:scaling>
        <c:delete val="1"/>
        <c:axPos val="b"/>
        <c:majorTickMark val="out"/>
        <c:minorTickMark val="none"/>
        <c:tickLblPos val="nextTo"/>
        <c:crossAx val="306352312"/>
        <c:crosses val="autoZero"/>
        <c:auto val="1"/>
        <c:lblAlgn val="ctr"/>
        <c:lblOffset val="100"/>
        <c:noMultiLvlLbl val="0"/>
      </c:catAx>
      <c:valAx>
        <c:axId val="3063523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06353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79452648711323"/>
          <c:y val="5.1400554097404488E-2"/>
          <c:w val="0.77164993990414299"/>
          <c:h val="0.863821486689292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Доходы!$H$31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813904314754149E-2"/>
                  <c:y val="-5.9929248881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0347607868848E-3"/>
                  <c:y val="-4.4392036208520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8391267978142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Доходы!$I$30:$L$30</c:f>
              <c:strCache>
                <c:ptCount val="4"/>
                <c:pt idx="0">
                  <c:v>2014 Закон</c:v>
                </c:pt>
                <c:pt idx="1">
                  <c:v>2015 Проект</c:v>
                </c:pt>
                <c:pt idx="2">
                  <c:v>2016 Проект</c:v>
                </c:pt>
                <c:pt idx="3">
                  <c:v>2017 Проект</c:v>
                </c:pt>
              </c:strCache>
            </c:strRef>
          </c:cat>
          <c:val>
            <c:numRef>
              <c:f>Доходы!$I$31:$L$31</c:f>
              <c:numCache>
                <c:formatCode>#,##0.0</c:formatCode>
                <c:ptCount val="4"/>
                <c:pt idx="0">
                  <c:v>1317.0025309099999</c:v>
                </c:pt>
                <c:pt idx="1">
                  <c:v>963.96195799999998</c:v>
                </c:pt>
                <c:pt idx="2">
                  <c:v>926.70218</c:v>
                </c:pt>
                <c:pt idx="3">
                  <c:v>728.37125100000003</c:v>
                </c:pt>
              </c:numCache>
            </c:numRef>
          </c:val>
        </c:ser>
        <c:ser>
          <c:idx val="1"/>
          <c:order val="1"/>
          <c:tx>
            <c:strRef>
              <c:f>Доходы!$H$32</c:f>
              <c:strCache>
                <c:ptCount val="1"/>
                <c:pt idx="0">
                  <c:v>Транспортный налог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alpha val="84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7.8391267978142869E-3"/>
                  <c:y val="2.2196018104260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6782535956284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Доходы!$I$30:$L$30</c:f>
              <c:strCache>
                <c:ptCount val="4"/>
                <c:pt idx="0">
                  <c:v>2014 Закон</c:v>
                </c:pt>
                <c:pt idx="1">
                  <c:v>2015 Проект</c:v>
                </c:pt>
                <c:pt idx="2">
                  <c:v>2016 Проект</c:v>
                </c:pt>
                <c:pt idx="3">
                  <c:v>2017 Проект</c:v>
                </c:pt>
              </c:strCache>
            </c:strRef>
          </c:cat>
          <c:val>
            <c:numRef>
              <c:f>Доходы!$I$32:$L$32</c:f>
              <c:numCache>
                <c:formatCode>#,##0.0</c:formatCode>
                <c:ptCount val="4"/>
                <c:pt idx="0">
                  <c:v>356.42490000000004</c:v>
                </c:pt>
                <c:pt idx="1">
                  <c:v>393.32959999999997</c:v>
                </c:pt>
                <c:pt idx="2">
                  <c:v>406.8263</c:v>
                </c:pt>
                <c:pt idx="3">
                  <c:v>421.47659999999996</c:v>
                </c:pt>
              </c:numCache>
            </c:numRef>
          </c:val>
        </c:ser>
        <c:ser>
          <c:idx val="2"/>
          <c:order val="2"/>
          <c:tx>
            <c:strRef>
              <c:f>Доходы!$H$33</c:f>
              <c:strCache>
                <c:ptCount val="1"/>
                <c:pt idx="0">
                  <c:v>Иные межбюджетные трансферты из федерального бюджета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0000"/>
                    <a:lumOff val="40000"/>
                    <a:alpha val="48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Доходы!$I$30:$L$30</c:f>
              <c:strCache>
                <c:ptCount val="4"/>
                <c:pt idx="0">
                  <c:v>2014 Закон</c:v>
                </c:pt>
                <c:pt idx="1">
                  <c:v>2015 Проект</c:v>
                </c:pt>
                <c:pt idx="2">
                  <c:v>2016 Проект</c:v>
                </c:pt>
                <c:pt idx="3">
                  <c:v>2017 Проект</c:v>
                </c:pt>
              </c:strCache>
            </c:strRef>
          </c:cat>
          <c:val>
            <c:numRef>
              <c:f>Доходы!$I$33:$L$33</c:f>
              <c:numCache>
                <c:formatCode>#,##0.0</c:formatCode>
                <c:ptCount val="4"/>
                <c:pt idx="1">
                  <c:v>432.79140000000001</c:v>
                </c:pt>
                <c:pt idx="2">
                  <c:v>307.37369999999999</c:v>
                </c:pt>
                <c:pt idx="3">
                  <c:v>634.13279999999997</c:v>
                </c:pt>
              </c:numCache>
            </c:numRef>
          </c:val>
        </c:ser>
        <c:ser>
          <c:idx val="3"/>
          <c:order val="3"/>
          <c:tx>
            <c:strRef>
              <c:f>Доходы!$H$34</c:f>
              <c:strCache>
                <c:ptCount val="1"/>
                <c:pt idx="0">
                  <c:v>Прочие поступления (штрафы)
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Доходы!$I$30:$L$30</c:f>
              <c:strCache>
                <c:ptCount val="4"/>
                <c:pt idx="0">
                  <c:v>2014 Закон</c:v>
                </c:pt>
                <c:pt idx="1">
                  <c:v>2015 Проект</c:v>
                </c:pt>
                <c:pt idx="2">
                  <c:v>2016 Проект</c:v>
                </c:pt>
                <c:pt idx="3">
                  <c:v>2017 Проект</c:v>
                </c:pt>
              </c:strCache>
            </c:strRef>
          </c:cat>
          <c:val>
            <c:numRef>
              <c:f>Доходы!$I$34:$L$34</c:f>
              <c:numCache>
                <c:formatCode>#,##0.0</c:formatCode>
                <c:ptCount val="4"/>
                <c:pt idx="0">
                  <c:v>107</c:v>
                </c:pt>
                <c:pt idx="1">
                  <c:v>110</c:v>
                </c:pt>
                <c:pt idx="2">
                  <c:v>112</c:v>
                </c:pt>
                <c:pt idx="3">
                  <c:v>113</c:v>
                </c:pt>
              </c:numCache>
            </c:numRef>
          </c:val>
        </c:ser>
        <c:ser>
          <c:idx val="4"/>
          <c:order val="4"/>
          <c:tx>
            <c:strRef>
              <c:f>Доходы!$H$35</c:f>
              <c:strCache>
                <c:ptCount val="1"/>
                <c:pt idx="0">
                  <c:v>Остатки прошлых лет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rgbClr val="00BC55">
                    <a:tint val="44500"/>
                    <a:satMod val="160000"/>
                  </a:srgbClr>
                </a:gs>
                <a:gs pos="100000">
                  <a:srgbClr val="00BC5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Доходы!$I$30:$L$30</c:f>
              <c:strCache>
                <c:ptCount val="4"/>
                <c:pt idx="0">
                  <c:v>2014 Закон</c:v>
                </c:pt>
                <c:pt idx="1">
                  <c:v>2015 Проект</c:v>
                </c:pt>
                <c:pt idx="2">
                  <c:v>2016 Проект</c:v>
                </c:pt>
                <c:pt idx="3">
                  <c:v>2017 Проект</c:v>
                </c:pt>
              </c:strCache>
            </c:strRef>
          </c:cat>
          <c:val>
            <c:numRef>
              <c:f>Доходы!$I$35:$L$35</c:f>
              <c:numCache>
                <c:formatCode>General</c:formatCode>
                <c:ptCount val="4"/>
                <c:pt idx="0" formatCode="#,##0.0">
                  <c:v>259.39999999999998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228447400"/>
        <c:axId val="228455240"/>
      </c:barChart>
      <c:catAx>
        <c:axId val="228447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8455240"/>
        <c:crosses val="autoZero"/>
        <c:auto val="1"/>
        <c:lblAlgn val="ctr"/>
        <c:lblOffset val="100"/>
        <c:noMultiLvlLbl val="0"/>
      </c:catAx>
      <c:valAx>
        <c:axId val="2284552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84474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8.6645215176413784E-2"/>
          <c:w val="0.22067067865357626"/>
          <c:h val="0.9082385152646560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61705424543493E-2"/>
          <c:y val="1.8261859793356596E-3"/>
          <c:w val="0.91204827143962564"/>
          <c:h val="0.764654869697023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gradFill rotWithShape="1">
              <a:gsLst>
                <a:gs pos="0">
                  <a:srgbClr val="F79646">
                    <a:lumMod val="60000"/>
                    <a:lumOff val="40000"/>
                  </a:srgbClr>
                </a:gs>
                <a:gs pos="35000">
                  <a:schemeClr val="accent6">
                    <a:lumMod val="40000"/>
                    <a:lumOff val="60000"/>
                  </a:scheme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2014 Закон</c:v>
                </c:pt>
                <c:pt idx="1">
                  <c:v>2015 Проект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gradFill rotWithShape="1">
              <a:gsLst>
                <a:gs pos="0">
                  <a:srgbClr val="4BACC6">
                    <a:lumMod val="60000"/>
                    <a:lumOff val="40000"/>
                  </a:srgbClr>
                </a:gs>
                <a:gs pos="35000">
                  <a:schemeClr val="accent5">
                    <a:lumMod val="40000"/>
                    <a:lumOff val="60000"/>
                  </a:scheme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</c:spPr>
            <c:txPr>
              <a:bodyPr rot="0" vert="horz"/>
              <a:lstStyle/>
              <a:p>
                <a:pPr>
                  <a:defRPr sz="1200" b="0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Закон</c:v>
                </c:pt>
                <c:pt idx="1">
                  <c:v>2015 Проект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14405.3</c:v>
                </c:pt>
                <c:pt idx="1">
                  <c:v>14547.9</c:v>
                </c:pt>
              </c:numCache>
            </c:numRef>
          </c:val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35000">
                  <a:srgbClr val="F79646">
                    <a:lumMod val="40000"/>
                    <a:lumOff val="60000"/>
                  </a:srgbClr>
                </a:gs>
                <a:gs pos="100000">
                  <a:prstClr val="white">
                    <a:lumMod val="95000"/>
                  </a:prstClr>
                </a:gs>
              </a:gsLst>
              <a:lin ang="16200000" scaled="1"/>
            </a:gra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189,8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Закон</c:v>
                </c:pt>
                <c:pt idx="1">
                  <c:v>2015 Проект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2445.1</c:v>
                </c:pt>
                <c:pt idx="1">
                  <c:v>2191.3000000000002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01096"/>
        <c:axId val="290571880"/>
      </c:barChart>
      <c:catAx>
        <c:axId val="129001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0571880"/>
        <c:crosses val="autoZero"/>
        <c:auto val="1"/>
        <c:lblAlgn val="ctr"/>
        <c:lblOffset val="100"/>
        <c:noMultiLvlLbl val="0"/>
      </c:catAx>
      <c:valAx>
        <c:axId val="290571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9001096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0000048727529299E-2"/>
          <c:y val="0.90030674557817481"/>
          <c:w val="0.89999990254494144"/>
          <c:h val="6.3821533953854467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724379109391887"/>
          <c:y val="2.4872592503966812E-2"/>
          <c:w val="0.57911082019079163"/>
          <c:h val="0.888412683491001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Закон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rgbClr val="4BACC6">
                    <a:lumMod val="60000"/>
                    <a:lumOff val="40000"/>
                  </a:srgbClr>
                </a:gs>
                <a:gs pos="100000">
                  <a:srgbClr val="9BBB59">
                    <a:lumMod val="40000"/>
                    <a:lumOff val="60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0.29219390217007396"/>
                  <c:y val="-2.2047897455838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213.7</c:v>
                </c:pt>
                <c:pt idx="1">
                  <c:v>11194.7</c:v>
                </c:pt>
                <c:pt idx="2">
                  <c:v>2522.5</c:v>
                </c:pt>
                <c:pt idx="3">
                  <c:v>2919.5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Проект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lumMod val="40000"/>
                    <a:lumOff val="60000"/>
                  </a:srgb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rgbClr val="F79646">
                    <a:lumMod val="60000"/>
                    <a:lumOff val="40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0.29482627966710179"/>
                  <c:y val="-2.204616153760693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11 243,7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242.2</c:v>
                </c:pt>
                <c:pt idx="1">
                  <c:v>11245.2</c:v>
                </c:pt>
                <c:pt idx="2">
                  <c:v>2206.9</c:v>
                </c:pt>
                <c:pt idx="3">
                  <c:v>3044.9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572272"/>
        <c:axId val="290572664"/>
      </c:barChart>
      <c:catAx>
        <c:axId val="290572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0572664"/>
        <c:crosses val="autoZero"/>
        <c:auto val="1"/>
        <c:lblAlgn val="ctr"/>
        <c:lblOffset val="100"/>
        <c:noMultiLvlLbl val="0"/>
      </c:catAx>
      <c:valAx>
        <c:axId val="290572664"/>
        <c:scaling>
          <c:orientation val="minMax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1"/>
        <c:majorTickMark val="out"/>
        <c:minorTickMark val="none"/>
        <c:tickLblPos val="none"/>
        <c:crossAx val="290572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5045276892948871E-2"/>
          <c:y val="0.92502702691153971"/>
          <c:w val="0.86930784639186065"/>
          <c:h val="4.70683812909676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48252681708668"/>
          <c:y val="0.10809248707815536"/>
          <c:w val="0.4096170077288262"/>
          <c:h val="0.653436655186460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explosion val="8"/>
          <c:dPt>
            <c:idx val="0"/>
            <c:bubble3D val="0"/>
            <c:explosion val="13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3995584238567191"/>
                  <c:y val="-0.18227141428730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386116302168735E-2"/>
                  <c:y val="0.15231872384549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Субсидия на реализацию муниципальных программ повышения эффективности бюджетных расходов</c:v>
                </c:pt>
                <c:pt idx="1">
                  <c:v>Субсидия на поддержку местных инициатив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 sz="13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297540737596326"/>
          <c:y val="0.14330352183090769"/>
          <c:w val="0.34123032764187061"/>
          <c:h val="0.8183746779458367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65174546181995E-2"/>
          <c:y val="1.5059410319756678E-2"/>
          <c:w val="0.92609701322016447"/>
          <c:h val="0.93401472086048487"/>
        </c:manualLayout>
      </c:layout>
      <c:areaChart>
        <c:grouping val="standar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-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163395947633493E-3"/>
                  <c:y val="-0.27681283854983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910285394843033E-3"/>
                  <c:y val="-0.341431363150976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50777365021658E-3"/>
                  <c:y val="-0.391490482718760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473047825173411E-2"/>
                  <c:y val="-0.454225974659126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Госдолг!$C$7:$G$7</c:f>
              <c:numCache>
                <c:formatCode>#,##0.0</c:formatCode>
                <c:ptCount val="5"/>
                <c:pt idx="0">
                  <c:v>36.894547519881613</c:v>
                </c:pt>
                <c:pt idx="1">
                  <c:v>56.824945073381372</c:v>
                </c:pt>
                <c:pt idx="2">
                  <c:v>64.989904948822797</c:v>
                </c:pt>
                <c:pt idx="3">
                  <c:v>80.842212764338214</c:v>
                </c:pt>
                <c:pt idx="4">
                  <c:v>99.862337500304122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451712"/>
        <c:axId val="228457592"/>
      </c:areaChart>
      <c:catAx>
        <c:axId val="228451712"/>
        <c:scaling>
          <c:orientation val="minMax"/>
        </c:scaling>
        <c:delete val="1"/>
        <c:axPos val="b"/>
        <c:majorTickMark val="out"/>
        <c:minorTickMark val="none"/>
        <c:tickLblPos val="nextTo"/>
        <c:crossAx val="228457592"/>
        <c:crosses val="autoZero"/>
        <c:auto val="1"/>
        <c:lblAlgn val="ctr"/>
        <c:lblOffset val="100"/>
        <c:noMultiLvlLbl val="0"/>
      </c:catAx>
      <c:valAx>
        <c:axId val="22845759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28451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68692170879737E-2"/>
          <c:y val="3.5601091427017638E-2"/>
          <c:w val="0.96566261565824052"/>
          <c:h val="0.81223112829975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Госдолг!$B$3</c:f>
              <c:strCache>
                <c:ptCount val="1"/>
                <c:pt idx="0">
                  <c:v>Бюджетные кредиты
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tint val="66000"/>
                    <a:satMod val="160000"/>
                    <a:alpha val="64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4 770,7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 </a:t>
                    </a:r>
                    <a:r>
                      <a:rPr lang="en-US" smtClean="0"/>
                      <a:t>367,4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 </a:t>
                    </a:r>
                    <a:r>
                      <a:rPr lang="en-US" smtClean="0"/>
                      <a:t>250,0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Госдолг!$C$2:$G$2</c:f>
              <c:strCache>
                <c:ptCount val="5"/>
                <c:pt idx="0">
                  <c:v>01.01.2014 
Факт</c:v>
                </c:pt>
                <c:pt idx="1">
                  <c:v>01.01.2015 
Оценка</c:v>
                </c:pt>
                <c:pt idx="2">
                  <c:v>01.01.2016 
Прогноз</c:v>
                </c:pt>
                <c:pt idx="3">
                  <c:v>01.01.2017 
Прогноз</c:v>
                </c:pt>
                <c:pt idx="4">
                  <c:v>01.01.2018 
Прогноз</c:v>
                </c:pt>
              </c:strCache>
            </c:strRef>
          </c:cat>
          <c:val>
            <c:numRef>
              <c:f>Госдолг!$C$3:$G$3</c:f>
              <c:numCache>
                <c:formatCode>#,##0.0</c:formatCode>
                <c:ptCount val="5"/>
                <c:pt idx="0">
                  <c:v>2548.9</c:v>
                </c:pt>
                <c:pt idx="1">
                  <c:v>6048.9000000000015</c:v>
                </c:pt>
                <c:pt idx="2">
                  <c:v>5270.7380000000012</c:v>
                </c:pt>
                <c:pt idx="3">
                  <c:v>6867.4269999999997</c:v>
                </c:pt>
                <c:pt idx="4">
                  <c:v>10749.996999999999</c:v>
                </c:pt>
              </c:numCache>
            </c:numRef>
          </c:val>
        </c:ser>
        <c:ser>
          <c:idx val="1"/>
          <c:order val="1"/>
          <c:tx>
            <c:strRef>
              <c:f>Госдолг!$B$4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5">
                    <a:tint val="44500"/>
                    <a:satMod val="160000"/>
                  </a:schemeClr>
                </a:gs>
                <a:gs pos="100000">
                  <a:schemeClr val="accent5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Госдолг!$C$2:$G$2</c:f>
              <c:strCache>
                <c:ptCount val="5"/>
                <c:pt idx="0">
                  <c:v>01.01.2014 
Факт</c:v>
                </c:pt>
                <c:pt idx="1">
                  <c:v>01.01.2015 
Оценка</c:v>
                </c:pt>
                <c:pt idx="2">
                  <c:v>01.01.2016 
Прогноз</c:v>
                </c:pt>
                <c:pt idx="3">
                  <c:v>01.01.2017 
Прогноз</c:v>
                </c:pt>
                <c:pt idx="4">
                  <c:v>01.01.2018 
Прогноз</c:v>
                </c:pt>
              </c:strCache>
            </c:strRef>
          </c:cat>
          <c:val>
            <c:numRef>
              <c:f>Госдолг!$C$4:$G$4</c:f>
              <c:numCache>
                <c:formatCode>#,##0.0</c:formatCode>
                <c:ptCount val="5"/>
                <c:pt idx="0">
                  <c:v>10020</c:v>
                </c:pt>
                <c:pt idx="1">
                  <c:v>15220</c:v>
                </c:pt>
                <c:pt idx="2">
                  <c:v>20462.573</c:v>
                </c:pt>
                <c:pt idx="3">
                  <c:v>26282.573</c:v>
                </c:pt>
                <c:pt idx="4">
                  <c:v>31242.573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28455632"/>
        <c:axId val="228453672"/>
      </c:barChart>
      <c:catAx>
        <c:axId val="22845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8453672"/>
        <c:crosses val="autoZero"/>
        <c:auto val="1"/>
        <c:lblAlgn val="ctr"/>
        <c:lblOffset val="100"/>
        <c:noMultiLvlLbl val="0"/>
      </c:catAx>
      <c:valAx>
        <c:axId val="2284536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8455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flip="none" rotWithShape="1">
              <a:gsLst>
                <a:gs pos="0">
                  <a:srgbClr val="FFC000">
                    <a:alpha val="49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Госдолг!$C$12:$G$12</c:f>
              <c:numCache>
                <c:formatCode>#,##0.0</c:formatCode>
                <c:ptCount val="5"/>
                <c:pt idx="0">
                  <c:v>405.1096</c:v>
                </c:pt>
                <c:pt idx="1">
                  <c:v>717.49897581000005</c:v>
                </c:pt>
                <c:pt idx="2">
                  <c:v>1585.0341342700001</c:v>
                </c:pt>
                <c:pt idx="3">
                  <c:v>1168.2081253599999</c:v>
                </c:pt>
                <c:pt idx="4">
                  <c:v>755.15639999999996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28444264"/>
        <c:axId val="228442304"/>
      </c:barChart>
      <c:catAx>
        <c:axId val="228444264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228442304"/>
        <c:crosses val="autoZero"/>
        <c:auto val="1"/>
        <c:lblAlgn val="ctr"/>
        <c:lblOffset val="100"/>
        <c:noMultiLvlLbl val="0"/>
      </c:catAx>
      <c:valAx>
        <c:axId val="228442304"/>
        <c:scaling>
          <c:orientation val="maxMin"/>
        </c:scaling>
        <c:delete val="1"/>
        <c:axPos val="l"/>
        <c:numFmt formatCode="#,##0.0" sourceLinked="1"/>
        <c:majorTickMark val="out"/>
        <c:minorTickMark val="none"/>
        <c:tickLblPos val="nextTo"/>
        <c:crossAx val="228444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flip="none" rotWithShape="1">
              <a:gsLst>
                <a:gs pos="0">
                  <a:srgbClr val="E2AC00">
                    <a:alpha val="46000"/>
                  </a:srgbClr>
                </a:gs>
                <a:gs pos="50000">
                  <a:srgbClr val="00BC55">
                    <a:tint val="44500"/>
                    <a:satMod val="160000"/>
                  </a:srgbClr>
                </a:gs>
                <a:gs pos="100000">
                  <a:srgbClr val="00BC5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Госдолг!$C$10:$G$10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228447792"/>
        <c:axId val="228454064"/>
      </c:barChart>
      <c:catAx>
        <c:axId val="228447792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228454064"/>
        <c:crosses val="autoZero"/>
        <c:auto val="1"/>
        <c:lblAlgn val="ctr"/>
        <c:lblOffset val="100"/>
        <c:noMultiLvlLbl val="0"/>
      </c:catAx>
      <c:valAx>
        <c:axId val="2284540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8447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69104204997469E-2"/>
          <c:y val="0"/>
          <c:w val="0.96606179159000505"/>
          <c:h val="0.787090497530472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Доходы!$H$7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rgbClr val="009242">
                    <a:tint val="44500"/>
                    <a:satMod val="160000"/>
                  </a:srgbClr>
                </a:gs>
                <a:gs pos="100000">
                  <a:srgbClr val="009242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Доходы!$I$6:$L$6</c:f>
              <c:strCache>
                <c:ptCount val="4"/>
                <c:pt idx="0">
                  <c:v>2014 Закон</c:v>
                </c:pt>
                <c:pt idx="1">
                  <c:v>2015 Проект</c:v>
                </c:pt>
                <c:pt idx="2">
                  <c:v>2016 Проект</c:v>
                </c:pt>
                <c:pt idx="3">
                  <c:v>2017 Проект</c:v>
                </c:pt>
              </c:strCache>
            </c:strRef>
          </c:cat>
          <c:val>
            <c:numRef>
              <c:f>Доходы!$I$7:$L$7</c:f>
              <c:numCache>
                <c:formatCode>#,##0.0</c:formatCode>
                <c:ptCount val="4"/>
                <c:pt idx="0">
                  <c:v>36675.541673760003</c:v>
                </c:pt>
                <c:pt idx="1">
                  <c:v>38907.076417670411</c:v>
                </c:pt>
                <c:pt idx="2">
                  <c:v>40374.379687225526</c:v>
                </c:pt>
                <c:pt idx="3">
                  <c:v>41406.939184538816</c:v>
                </c:pt>
              </c:numCache>
            </c:numRef>
          </c:val>
        </c:ser>
        <c:ser>
          <c:idx val="1"/>
          <c:order val="1"/>
          <c:tx>
            <c:strRef>
              <c:f>Доходы!$H$8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753,3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688,8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631,4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643,6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Доходы!$I$6:$L$6</c:f>
              <c:strCache>
                <c:ptCount val="4"/>
                <c:pt idx="0">
                  <c:v>2014 Закон</c:v>
                </c:pt>
                <c:pt idx="1">
                  <c:v>2015 Проект</c:v>
                </c:pt>
                <c:pt idx="2">
                  <c:v>2016 Проект</c:v>
                </c:pt>
                <c:pt idx="3">
                  <c:v>2017 Проект</c:v>
                </c:pt>
              </c:strCache>
            </c:strRef>
          </c:cat>
          <c:val>
            <c:numRef>
              <c:f>Доходы!$I$8:$L$8</c:f>
              <c:numCache>
                <c:formatCode>#,##0.0</c:formatCode>
                <c:ptCount val="4"/>
                <c:pt idx="0">
                  <c:v>2753.2670519399999</c:v>
                </c:pt>
                <c:pt idx="1">
                  <c:v>2688.78238573</c:v>
                </c:pt>
                <c:pt idx="2">
                  <c:v>2631.4251595999999</c:v>
                </c:pt>
                <c:pt idx="3">
                  <c:v>2643.5185266799999</c:v>
                </c:pt>
              </c:numCache>
            </c:numRef>
          </c:val>
        </c:ser>
        <c:ser>
          <c:idx val="2"/>
          <c:order val="2"/>
          <c:tx>
            <c:strRef>
              <c:f>Доходы!$H$9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Доходы!$I$6:$L$6</c:f>
              <c:strCache>
                <c:ptCount val="4"/>
                <c:pt idx="0">
                  <c:v>2014 Закон</c:v>
                </c:pt>
                <c:pt idx="1">
                  <c:v>2015 Проект</c:v>
                </c:pt>
                <c:pt idx="2">
                  <c:v>2016 Проект</c:v>
                </c:pt>
                <c:pt idx="3">
                  <c:v>2017 Проект</c:v>
                </c:pt>
              </c:strCache>
            </c:strRef>
          </c:cat>
          <c:val>
            <c:numRef>
              <c:f>Доходы!$I$9:$L$9</c:f>
              <c:numCache>
                <c:formatCode>#,##0.0</c:formatCode>
                <c:ptCount val="4"/>
                <c:pt idx="0">
                  <c:v>7096.8</c:v>
                </c:pt>
                <c:pt idx="1">
                  <c:v>6642.3932812000003</c:v>
                </c:pt>
                <c:pt idx="2">
                  <c:v>5053.5860000000002</c:v>
                </c:pt>
                <c:pt idx="3">
                  <c:v>5118.6099999999997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serLines>
          <c:spPr>
            <a:ln w="3175">
              <a:solidFill>
                <a:schemeClr val="accent3">
                  <a:lumMod val="75000"/>
                </a:schemeClr>
              </a:solidFill>
              <a:prstDash val="sysDot"/>
            </a:ln>
          </c:spPr>
        </c:serLines>
        <c:axId val="306351920"/>
        <c:axId val="306354664"/>
      </c:barChart>
      <c:catAx>
        <c:axId val="30635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6354664"/>
        <c:crosses val="autoZero"/>
        <c:auto val="1"/>
        <c:lblAlgn val="ctr"/>
        <c:lblOffset val="100"/>
        <c:noMultiLvlLbl val="0"/>
      </c:catAx>
      <c:valAx>
        <c:axId val="3063546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06351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079411154778575E-2"/>
          <c:y val="0.79083303818956774"/>
          <c:w val="0.96706655841352707"/>
          <c:h val="0.18257785252814623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450948739953"/>
          <c:y val="2.3642414988918781E-2"/>
          <c:w val="0.44296514587145175"/>
          <c:h val="0.85042024832500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Доходы!$I$21</c:f>
              <c:strCache>
                <c:ptCount val="1"/>
                <c:pt idx="0">
                  <c:v>2014 Закон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plosion val="9"/>
            <c:spPr>
              <a:pattFill prst="narHorz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Доходы!$H$22:$H$28</c:f>
              <c:strCache>
                <c:ptCount val="7"/>
                <c:pt idx="0">
                  <c:v>Прчие налоговые доходы</c:v>
                </c:pt>
                <c:pt idx="1">
                  <c:v>Транспортный налог</c:v>
                </c:pt>
                <c:pt idx="2">
                  <c:v>Акцизы на нефтепродукты</c:v>
                </c:pt>
                <c:pt idx="3">
                  <c:v>Налог на добычу полезных ископаемых</c:v>
                </c:pt>
                <c:pt idx="4">
                  <c:v>Налог на имущество организаций</c:v>
                </c:pt>
                <c:pt idx="5">
                  <c:v>Налог на прибыль  организаций</c:v>
                </c:pt>
                <c:pt idx="6">
                  <c:v>Налог на доходы физических лиц</c:v>
                </c:pt>
              </c:strCache>
            </c:strRef>
          </c:cat>
          <c:val>
            <c:numRef>
              <c:f>Доходы!$I$22:$I$28</c:f>
              <c:numCache>
                <c:formatCode>#,##0.0</c:formatCode>
                <c:ptCount val="7"/>
                <c:pt idx="0">
                  <c:v>294.60895568000251</c:v>
                </c:pt>
                <c:pt idx="1">
                  <c:v>356.42490000000004</c:v>
                </c:pt>
                <c:pt idx="2">
                  <c:v>1317.0025309099999</c:v>
                </c:pt>
                <c:pt idx="3">
                  <c:v>1271.5086000000001</c:v>
                </c:pt>
                <c:pt idx="4">
                  <c:v>4158.5659371700003</c:v>
                </c:pt>
                <c:pt idx="5">
                  <c:v>11452.80106</c:v>
                </c:pt>
                <c:pt idx="6">
                  <c:v>17824.629690000002</c:v>
                </c:pt>
              </c:numCache>
            </c:numRef>
          </c:val>
        </c:ser>
        <c:ser>
          <c:idx val="1"/>
          <c:order val="1"/>
          <c:tx>
            <c:strRef>
              <c:f>Доходы!$J$21</c:f>
              <c:strCache>
                <c:ptCount val="1"/>
                <c:pt idx="0">
                  <c:v>2015 Проект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Доходы!$H$22:$H$28</c:f>
              <c:strCache>
                <c:ptCount val="7"/>
                <c:pt idx="0">
                  <c:v>Прчие налоговые доходы</c:v>
                </c:pt>
                <c:pt idx="1">
                  <c:v>Транспортный налог</c:v>
                </c:pt>
                <c:pt idx="2">
                  <c:v>Акцизы на нефтепродукты</c:v>
                </c:pt>
                <c:pt idx="3">
                  <c:v>Налог на добычу полезных ископаемых</c:v>
                </c:pt>
                <c:pt idx="4">
                  <c:v>Налог на имущество организаций</c:v>
                </c:pt>
                <c:pt idx="5">
                  <c:v>Налог на прибыль  организаций</c:v>
                </c:pt>
                <c:pt idx="6">
                  <c:v>Налог на доходы физических лиц</c:v>
                </c:pt>
              </c:strCache>
            </c:strRef>
          </c:cat>
          <c:val>
            <c:numRef>
              <c:f>Доходы!$J$22:$J$28</c:f>
              <c:numCache>
                <c:formatCode>#,##0.0</c:formatCode>
                <c:ptCount val="7"/>
                <c:pt idx="0">
                  <c:v>285.81058975552401</c:v>
                </c:pt>
                <c:pt idx="1">
                  <c:v>393.32959999999997</c:v>
                </c:pt>
                <c:pt idx="2">
                  <c:v>963.96195799999998</c:v>
                </c:pt>
                <c:pt idx="3">
                  <c:v>1155.6365029999999</c:v>
                </c:pt>
                <c:pt idx="4">
                  <c:v>4123.6230669148899</c:v>
                </c:pt>
                <c:pt idx="5">
                  <c:v>13524.757800000001</c:v>
                </c:pt>
                <c:pt idx="6">
                  <c:v>18459.956899999997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6362112"/>
        <c:axId val="306360936"/>
      </c:barChart>
      <c:valAx>
        <c:axId val="30636093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306362112"/>
        <c:crosses val="autoZero"/>
        <c:crossBetween val="between"/>
      </c:valAx>
      <c:catAx>
        <c:axId val="306362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6360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Расходы!$A$31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60000"/>
                    <a:lumOff val="40000"/>
                    <a:alpha val="56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  <a:alpha val="60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  <a:alpha val="62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48 </a:t>
                    </a:r>
                    <a:r>
                      <a:rPr lang="en-US" smtClean="0"/>
                      <a:t>327,9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48 601,2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49 </a:t>
                    </a:r>
                    <a:r>
                      <a:rPr lang="en-US" dirty="0" smtClean="0"/>
                      <a:t>892,8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Расходы!$B$30:$E$30</c:f>
              <c:strCache>
                <c:ptCount val="4"/>
                <c:pt idx="0">
                  <c:v>2014 Закон</c:v>
                </c:pt>
                <c:pt idx="1">
                  <c:v>2015 Проект</c:v>
                </c:pt>
                <c:pt idx="2">
                  <c:v>2016 Проект</c:v>
                </c:pt>
                <c:pt idx="3">
                  <c:v>2017 Проект</c:v>
                </c:pt>
              </c:strCache>
            </c:strRef>
          </c:cat>
          <c:val>
            <c:numRef>
              <c:f>Расходы!$B$31:$E$31</c:f>
              <c:numCache>
                <c:formatCode>#,##0.0</c:formatCode>
                <c:ptCount val="4"/>
                <c:pt idx="0">
                  <c:v>48327.844887259998</c:v>
                </c:pt>
                <c:pt idx="1">
                  <c:v>48606.222061425899</c:v>
                </c:pt>
                <c:pt idx="2">
                  <c:v>48810.143405919705</c:v>
                </c:pt>
                <c:pt idx="3">
                  <c:v>49892.831455199201</c:v>
                </c:pt>
              </c:numCache>
            </c:numRef>
          </c:val>
        </c:ser>
        <c:ser>
          <c:idx val="1"/>
          <c:order val="1"/>
          <c:tx>
            <c:strRef>
              <c:f>Расходы!$A$32</c:f>
              <c:strCache>
                <c:ptCount val="1"/>
                <c:pt idx="0">
                  <c:v>Средства федерального бюджета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3750">
                  <a:srgbClr val="E56F0F">
                    <a:alpha val="52000"/>
                  </a:srgbClr>
                </a:gs>
                <a:gs pos="50000">
                  <a:schemeClr val="accent6">
                    <a:alpha val="67000"/>
                  </a:schemeClr>
                </a:gs>
                <a:gs pos="100000">
                  <a:schemeClr val="accent3">
                    <a:lumMod val="60000"/>
                    <a:lumOff val="40000"/>
                    <a:alpha val="78000"/>
                  </a:schemeClr>
                </a:gs>
              </a:gsLst>
              <a:lin ang="5400000" scaled="1"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5 136,4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 </a:t>
                    </a:r>
                    <a:r>
                      <a:rPr lang="en-US"/>
                      <a:t>473,2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 </a:t>
                    </a:r>
                    <a:r>
                      <a:rPr lang="en-US"/>
                      <a:t>925,7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 </a:t>
                    </a:r>
                    <a:r>
                      <a:rPr lang="en-US"/>
                      <a:t>192,6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Расходы!$B$30:$E$30</c:f>
              <c:strCache>
                <c:ptCount val="4"/>
                <c:pt idx="0">
                  <c:v>2014 Закон</c:v>
                </c:pt>
                <c:pt idx="1">
                  <c:v>2015 Проект</c:v>
                </c:pt>
                <c:pt idx="2">
                  <c:v>2016 Проект</c:v>
                </c:pt>
                <c:pt idx="3">
                  <c:v>2017 Проект</c:v>
                </c:pt>
              </c:strCache>
            </c:strRef>
          </c:cat>
          <c:val>
            <c:numRef>
              <c:f>Расходы!$B$32:$E$32</c:f>
              <c:numCache>
                <c:formatCode>#,##0.0</c:formatCode>
                <c:ptCount val="4"/>
                <c:pt idx="0">
                  <c:v>10136.436989730009</c:v>
                </c:pt>
                <c:pt idx="1">
                  <c:v>9473.2240624100014</c:v>
                </c:pt>
                <c:pt idx="2">
                  <c:v>8925.6578279000005</c:v>
                </c:pt>
                <c:pt idx="3">
                  <c:v>9192.6050818100011</c:v>
                </c:pt>
              </c:numCache>
            </c:numRef>
          </c:val>
        </c:ser>
        <c:ser>
          <c:idx val="2"/>
          <c:order val="2"/>
          <c:tx>
            <c:strRef>
              <c:f>Расходы!$A$33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spPr>
            <a:pattFill prst="openDmnd">
              <a:fgClr>
                <a:schemeClr val="bg1"/>
              </a:fgClr>
              <a:bgClr>
                <a:schemeClr val="bg1">
                  <a:lumMod val="75000"/>
                </a:schemeClr>
              </a:bgClr>
            </a:patt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1 251,5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2 625,9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Расходы!$B$30:$E$30</c:f>
              <c:strCache>
                <c:ptCount val="4"/>
                <c:pt idx="0">
                  <c:v>2014 Закон</c:v>
                </c:pt>
                <c:pt idx="1">
                  <c:v>2015 Проект</c:v>
                </c:pt>
                <c:pt idx="2">
                  <c:v>2016 Проект</c:v>
                </c:pt>
                <c:pt idx="3">
                  <c:v>2017 Проект</c:v>
                </c:pt>
              </c:strCache>
            </c:strRef>
          </c:cat>
          <c:val>
            <c:numRef>
              <c:f>Расходы!$B$33:$E$33</c:f>
              <c:numCache>
                <c:formatCode>General</c:formatCode>
                <c:ptCount val="4"/>
                <c:pt idx="2" formatCode="#,##0.0">
                  <c:v>6251.6120063341004</c:v>
                </c:pt>
                <c:pt idx="3" formatCode="#,##0.0">
                  <c:v>7625.9805152726294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serLines>
          <c:spPr>
            <a:ln w="3175">
              <a:solidFill>
                <a:schemeClr val="accent5">
                  <a:lumMod val="75000"/>
                </a:schemeClr>
              </a:solidFill>
              <a:prstDash val="sysDot"/>
            </a:ln>
          </c:spPr>
        </c:serLines>
        <c:axId val="306357408"/>
        <c:axId val="306349568"/>
      </c:barChart>
      <c:catAx>
        <c:axId val="30635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6349568"/>
        <c:crosses val="autoZero"/>
        <c:auto val="1"/>
        <c:lblAlgn val="ctr"/>
        <c:lblOffset val="100"/>
        <c:noMultiLvlLbl val="0"/>
      </c:catAx>
      <c:valAx>
        <c:axId val="3063495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06357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5880344578265991E-3"/>
          <c:y val="0.86290393156092304"/>
          <c:w val="0.97964046807893257"/>
          <c:h val="0.1131475616438593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71428227055068E-2"/>
          <c:y val="0.21834448626099071"/>
          <c:w val="0.96665714354588983"/>
          <c:h val="0.70417843796898028"/>
        </c:manualLayout>
      </c:layout>
      <c:lineChart>
        <c:grouping val="standard"/>
        <c:varyColors val="0"/>
        <c:ser>
          <c:idx val="0"/>
          <c:order val="0"/>
          <c:spPr>
            <a:ln w="28575">
              <a:solidFill>
                <a:schemeClr val="accent5">
                  <a:lumMod val="75000"/>
                </a:schemeClr>
              </a:solidFill>
              <a:prstDash val="sysDot"/>
            </a:ln>
          </c:spPr>
          <c:marker>
            <c:spPr>
              <a:ln w="85725"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53 </a:t>
                    </a:r>
                    <a:r>
                      <a:rPr lang="en-US" dirty="0" smtClean="0"/>
                      <a:t>074,4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56 </a:t>
                    </a:r>
                    <a:r>
                      <a:rPr lang="en-US" smtClean="0"/>
                      <a:t>711,3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Расходы!$B$34:$E$34</c:f>
              <c:numCache>
                <c:formatCode>#,##0.0</c:formatCode>
                <c:ptCount val="4"/>
                <c:pt idx="0">
                  <c:v>53464.281876990004</c:v>
                </c:pt>
                <c:pt idx="1">
                  <c:v>53074.400000000001</c:v>
                </c:pt>
                <c:pt idx="2">
                  <c:v>53987.343357513026</c:v>
                </c:pt>
                <c:pt idx="3">
                  <c:v>56711.3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357800"/>
        <c:axId val="306350352"/>
      </c:lineChart>
      <c:catAx>
        <c:axId val="306357800"/>
        <c:scaling>
          <c:orientation val="minMax"/>
        </c:scaling>
        <c:delete val="1"/>
        <c:axPos val="b"/>
        <c:majorTickMark val="out"/>
        <c:minorTickMark val="none"/>
        <c:tickLblPos val="nextTo"/>
        <c:crossAx val="306350352"/>
        <c:crosses val="autoZero"/>
        <c:auto val="1"/>
        <c:lblAlgn val="ctr"/>
        <c:lblOffset val="100"/>
        <c:noMultiLvlLbl val="0"/>
      </c:catAx>
      <c:valAx>
        <c:axId val="3063503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06357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50677737551217"/>
          <c:y val="2.2917854665694612E-2"/>
          <c:w val="0.34059575299517258"/>
          <c:h val="0.954164290668610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Госпрограммы!$G$25</c:f>
              <c:strCache>
                <c:ptCount val="1"/>
                <c:pt idx="0">
                  <c:v>2014 Закон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i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Госпрограммы!$F$31:$F$43</c:f>
              <c:strCache>
                <c:ptCount val="13"/>
                <c:pt idx="0">
                  <c:v>Прочие госпрограммы</c:v>
                </c:pt>
                <c:pt idx="1">
                  <c:v>ГП "Развитие физической культуры и спорта"</c:v>
                </c:pt>
                <c:pt idx="2">
                  <c:v>ГП "Управление развитием регионального рынка труда"</c:v>
                </c:pt>
                <c:pt idx="3">
                  <c:v>ГП"Государственное управление и гражданское общество"</c:v>
                </c:pt>
                <c:pt idx="4">
                  <c:v>ГП "Развитие культуры и сохранение культурного наследия региона"</c:v>
                </c:pt>
                <c:pt idx="5">
                  <c:v>ГП "Обеспечение общественного порядка и безопасности населения региона"</c:v>
                </c:pt>
                <c:pt idx="6">
                  <c:v>ГП "Обеспечение комфортной среды проживания населения региона"</c:v>
                </c:pt>
                <c:pt idx="7">
                  <c:v>ГП "Энергоэффективность и развитие энергетики"</c:v>
                </c:pt>
                <c:pt idx="8">
                  <c:v>ГП "Развитие транспортной системы"</c:v>
                </c:pt>
                <c:pt idx="9">
                  <c:v>ГП "Управление региональными финансами, создание условий для эффективного и ответственного управления муниципальными финансами"</c:v>
                </c:pt>
                <c:pt idx="10">
                  <c:v>ГП "Развитие здравоохранения"</c:v>
                </c:pt>
                <c:pt idx="11">
                  <c:v>ГП"Социальная поддержка граждан и развитие социально-трудовых отношений"</c:v>
                </c:pt>
                <c:pt idx="12">
                  <c:v>ГП "Развитие образования"</c:v>
                </c:pt>
              </c:strCache>
            </c:strRef>
          </c:cat>
          <c:val>
            <c:numRef>
              <c:f>Госпрограммы!$G$31:$G$43</c:f>
              <c:numCache>
                <c:formatCode>#,##0.0</c:formatCode>
                <c:ptCount val="13"/>
                <c:pt idx="0">
                  <c:v>1855.6801898999997</c:v>
                </c:pt>
                <c:pt idx="1">
                  <c:v>937.8201009500001</c:v>
                </c:pt>
                <c:pt idx="2">
                  <c:v>743.06887800000004</c:v>
                </c:pt>
                <c:pt idx="3">
                  <c:v>990.86027037999997</c:v>
                </c:pt>
                <c:pt idx="4">
                  <c:v>826.21323800000005</c:v>
                </c:pt>
                <c:pt idx="5">
                  <c:v>1453.3005805999999</c:v>
                </c:pt>
                <c:pt idx="6">
                  <c:v>1540.4230126</c:v>
                </c:pt>
                <c:pt idx="7">
                  <c:v>3494.206979</c:v>
                </c:pt>
                <c:pt idx="8">
                  <c:v>2750.1909356399997</c:v>
                </c:pt>
                <c:pt idx="9">
                  <c:v>4184.4857872900002</c:v>
                </c:pt>
                <c:pt idx="10">
                  <c:v>9780.1936274500003</c:v>
                </c:pt>
                <c:pt idx="11">
                  <c:v>11215.9585599</c:v>
                </c:pt>
                <c:pt idx="12">
                  <c:v>12928.378774000001</c:v>
                </c:pt>
              </c:numCache>
            </c:numRef>
          </c:val>
        </c:ser>
        <c:ser>
          <c:idx val="1"/>
          <c:order val="1"/>
          <c:tx>
            <c:strRef>
              <c:f>Госпрограммы!$H$25</c:f>
              <c:strCache>
                <c:ptCount val="1"/>
                <c:pt idx="0">
                  <c:v>2015 Проект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  <a:alpha val="34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757,6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dirty="0" smtClean="0"/>
                      <a:t>875,5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Госпрограммы!$F$31:$F$43</c:f>
              <c:strCache>
                <c:ptCount val="13"/>
                <c:pt idx="0">
                  <c:v>Прочие госпрограммы</c:v>
                </c:pt>
                <c:pt idx="1">
                  <c:v>ГП "Развитие физической культуры и спорта"</c:v>
                </c:pt>
                <c:pt idx="2">
                  <c:v>ГП "Управление развитием регионального рынка труда"</c:v>
                </c:pt>
                <c:pt idx="3">
                  <c:v>ГП"Государственное управление и гражданское общество"</c:v>
                </c:pt>
                <c:pt idx="4">
                  <c:v>ГП "Развитие культуры и сохранение культурного наследия региона"</c:v>
                </c:pt>
                <c:pt idx="5">
                  <c:v>ГП "Обеспечение общественного порядка и безопасности населения региона"</c:v>
                </c:pt>
                <c:pt idx="6">
                  <c:v>ГП "Обеспечение комфортной среды проживания населения региона"</c:v>
                </c:pt>
                <c:pt idx="7">
                  <c:v>ГП "Энергоэффективность и развитие энергетики"</c:v>
                </c:pt>
                <c:pt idx="8">
                  <c:v>ГП "Развитие транспортной системы"</c:v>
                </c:pt>
                <c:pt idx="9">
                  <c:v>ГП "Управление региональными финансами, создание условий для эффективного и ответственного управления муниципальными финансами"</c:v>
                </c:pt>
                <c:pt idx="10">
                  <c:v>ГП "Развитие здравоохранения"</c:v>
                </c:pt>
                <c:pt idx="11">
                  <c:v>ГП"Социальная поддержка граждан и развитие социально-трудовых отношений"</c:v>
                </c:pt>
                <c:pt idx="12">
                  <c:v>ГП "Развитие образования"</c:v>
                </c:pt>
              </c:strCache>
            </c:strRef>
          </c:cat>
          <c:val>
            <c:numRef>
              <c:f>Госпрограммы!$H$31:$H$43</c:f>
              <c:numCache>
                <c:formatCode>#,##0.0</c:formatCode>
                <c:ptCount val="13"/>
                <c:pt idx="0">
                  <c:v>1757.8</c:v>
                </c:pt>
                <c:pt idx="1">
                  <c:v>689.91010814999981</c:v>
                </c:pt>
                <c:pt idx="2">
                  <c:v>736.24727715999995</c:v>
                </c:pt>
                <c:pt idx="3">
                  <c:v>972.96709621999992</c:v>
                </c:pt>
                <c:pt idx="4">
                  <c:v>1102.5699</c:v>
                </c:pt>
                <c:pt idx="5">
                  <c:v>1490.0441245899997</c:v>
                </c:pt>
                <c:pt idx="6">
                  <c:v>1515.1451354200001</c:v>
                </c:pt>
                <c:pt idx="7">
                  <c:v>1818.6529290000001</c:v>
                </c:pt>
                <c:pt idx="8">
                  <c:v>2478.1356879999994</c:v>
                </c:pt>
                <c:pt idx="9">
                  <c:v>5413.7165862700003</c:v>
                </c:pt>
                <c:pt idx="10">
                  <c:v>9880.5</c:v>
                </c:pt>
                <c:pt idx="11">
                  <c:v>11299.979139999999</c:v>
                </c:pt>
                <c:pt idx="12">
                  <c:v>12765.026153000001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4"/>
        <c:axId val="228443088"/>
        <c:axId val="228454848"/>
      </c:barChart>
      <c:catAx>
        <c:axId val="228443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8454848"/>
        <c:crosses val="autoZero"/>
        <c:auto val="1"/>
        <c:lblAlgn val="ctr"/>
        <c:lblOffset val="100"/>
        <c:noMultiLvlLbl val="0"/>
      </c:catAx>
      <c:valAx>
        <c:axId val="228454848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228443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47222723916053"/>
          <c:y val="0.39926577558810461"/>
          <c:w val="0.1606375685435478"/>
          <c:h val="0.43064699548073687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784514401613816E-2"/>
          <c:y val="1.2493168005526472E-2"/>
          <c:w val="0.55573144885973125"/>
          <c:h val="0.94413585424457802"/>
        </c:manualLayout>
      </c:layout>
      <c:doughnutChart>
        <c:varyColors val="1"/>
        <c:ser>
          <c:idx val="0"/>
          <c:order val="0"/>
          <c:tx>
            <c:strRef>
              <c:f>Лист1!$B$13</c:f>
              <c:strCache>
                <c:ptCount val="1"/>
                <c:pt idx="0">
                  <c:v>2014 проект
прогноз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6D9F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Лист1!$A$14:$A$17</c:f>
              <c:strCache>
                <c:ptCount val="4"/>
                <c:pt idx="0">
                  <c:v>на  поэтапное повышение оплаты труда</c:v>
                </c:pt>
                <c:pt idx="1">
                  <c:v>на совершенствовании государственной политики в сфере здравоохранения</c:v>
                </c:pt>
                <c:pt idx="2">
                  <c:v>на обеспечение граждан Российской Федерации доступным и комфортным жильем и повышению качества жилищно-коммунальных услуг</c:v>
                </c:pt>
                <c:pt idx="3">
                  <c:v>Прочие Указы</c:v>
                </c:pt>
              </c:strCache>
            </c:strRef>
          </c:cat>
          <c:val>
            <c:numRef>
              <c:f>Лист1!$B$14:$B$17</c:f>
              <c:numCache>
                <c:formatCode>#,##0.0</c:formatCode>
                <c:ptCount val="4"/>
                <c:pt idx="0">
                  <c:v>1379.9</c:v>
                </c:pt>
                <c:pt idx="1">
                  <c:v>858.7</c:v>
                </c:pt>
                <c:pt idx="2">
                  <c:v>4285</c:v>
                </c:pt>
                <c:pt idx="3">
                  <c:v>1053.3000000000002</c:v>
                </c:pt>
              </c:numCache>
            </c:numRef>
          </c:val>
        </c:ser>
        <c:ser>
          <c:idx val="1"/>
          <c:order val="1"/>
          <c:tx>
            <c:strRef>
              <c:f>Лист1!$C$13</c:f>
              <c:strCache>
                <c:ptCount val="1"/>
                <c:pt idx="0">
                  <c:v>2015 проект
прогноз</c:v>
                </c:pt>
              </c:strCache>
            </c:strRef>
          </c:tx>
          <c:dPt>
            <c:idx val="0"/>
            <c:bubble3D val="0"/>
            <c:spPr>
              <a:solidFill>
                <a:srgbClr val="C6D9F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Лист1!$A$14:$A$17</c:f>
              <c:strCache>
                <c:ptCount val="4"/>
                <c:pt idx="0">
                  <c:v>на  поэтапное повышение оплаты труда</c:v>
                </c:pt>
                <c:pt idx="1">
                  <c:v>на совершенствовании государственной политики в сфере здравоохранения</c:v>
                </c:pt>
                <c:pt idx="2">
                  <c:v>на обеспечение граждан Российской Федерации доступным и комфортным жильем и повышению качества жилищно-коммунальных услуг</c:v>
                </c:pt>
                <c:pt idx="3">
                  <c:v>Прочие Указы</c:v>
                </c:pt>
              </c:strCache>
            </c:strRef>
          </c:cat>
          <c:val>
            <c:numRef>
              <c:f>Лист1!$C$14:$C$17</c:f>
              <c:numCache>
                <c:formatCode>#,##0.0</c:formatCode>
                <c:ptCount val="4"/>
                <c:pt idx="0">
                  <c:v>2374.6</c:v>
                </c:pt>
                <c:pt idx="1">
                  <c:v>662.5</c:v>
                </c:pt>
                <c:pt idx="2">
                  <c:v>3102.4</c:v>
                </c:pt>
                <c:pt idx="3">
                  <c:v>1089.5999999999999</c:v>
                </c:pt>
              </c:numCache>
            </c:numRef>
          </c:val>
        </c:ser>
        <c:ser>
          <c:idx val="2"/>
          <c:order val="2"/>
          <c:tx>
            <c:strRef>
              <c:f>Лист1!$D$13</c:f>
              <c:strCache>
                <c:ptCount val="1"/>
                <c:pt idx="0">
                  <c:v>2016 проект
прогноз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6D9F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Лист1!$A$14:$A$17</c:f>
              <c:strCache>
                <c:ptCount val="4"/>
                <c:pt idx="0">
                  <c:v>на  поэтапное повышение оплаты труда</c:v>
                </c:pt>
                <c:pt idx="1">
                  <c:v>на совершенствовании государственной политики в сфере здравоохранения</c:v>
                </c:pt>
                <c:pt idx="2">
                  <c:v>на обеспечение граждан Российской Федерации доступным и комфортным жильем и повышению качества жилищно-коммунальных услуг</c:v>
                </c:pt>
                <c:pt idx="3">
                  <c:v>Прочие Указы</c:v>
                </c:pt>
              </c:strCache>
            </c:strRef>
          </c:cat>
          <c:val>
            <c:numRef>
              <c:f>Лист1!$D$14:$D$17</c:f>
              <c:numCache>
                <c:formatCode>#,##0.0</c:formatCode>
                <c:ptCount val="4"/>
                <c:pt idx="0">
                  <c:v>3500.5</c:v>
                </c:pt>
                <c:pt idx="1">
                  <c:v>541.29999999999995</c:v>
                </c:pt>
                <c:pt idx="2">
                  <c:v>3078.5</c:v>
                </c:pt>
                <c:pt idx="3">
                  <c:v>731.5</c:v>
                </c:pt>
              </c:numCache>
            </c:numRef>
          </c:val>
        </c:ser>
        <c:ser>
          <c:idx val="3"/>
          <c:order val="3"/>
          <c:tx>
            <c:strRef>
              <c:f>Лист1!$E$13</c:f>
              <c:strCache>
                <c:ptCount val="1"/>
                <c:pt idx="0">
                  <c:v>2017 проект
прогноз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C6D9F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4.2784653397442219E-3"/>
                  <c:y val="-2.7089578861776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Лист1!$A$14:$A$17</c:f>
              <c:strCache>
                <c:ptCount val="4"/>
                <c:pt idx="0">
                  <c:v>на  поэтапное повышение оплаты труда</c:v>
                </c:pt>
                <c:pt idx="1">
                  <c:v>на совершенствовании государственной политики в сфере здравоохранения</c:v>
                </c:pt>
                <c:pt idx="2">
                  <c:v>на обеспечение граждан Российской Федерации доступным и комфортным жильем и повышению качества жилищно-коммунальных услуг</c:v>
                </c:pt>
                <c:pt idx="3">
                  <c:v>Прочие Указы</c:v>
                </c:pt>
              </c:strCache>
            </c:strRef>
          </c:cat>
          <c:val>
            <c:numRef>
              <c:f>Лист1!$E$14:$E$17</c:f>
              <c:numCache>
                <c:formatCode>#,##0.0</c:formatCode>
                <c:ptCount val="4"/>
                <c:pt idx="0">
                  <c:v>5097.1000000000004</c:v>
                </c:pt>
                <c:pt idx="1">
                  <c:v>386.08749999999998</c:v>
                </c:pt>
                <c:pt idx="2">
                  <c:v>2988.8301000000001</c:v>
                </c:pt>
                <c:pt idx="3">
                  <c:v>494.97139999999899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6"/>
        <c:holeSize val="2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941540094373433E-2"/>
          <c:y val="4.6296296296296294E-2"/>
          <c:w val="0.98805845990562657"/>
          <c:h val="0.77336942257217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Капстрой!$D$36</c:f>
              <c:strCache>
                <c:ptCount val="1"/>
                <c:pt idx="0">
                  <c:v>2014 Закон</c:v>
                </c:pt>
              </c:strCache>
            </c:strRef>
          </c:tx>
          <c:spPr>
            <a:gradFill rotWithShape="1">
              <a:gsLst>
                <a:gs pos="0">
                  <a:schemeClr val="bg2">
                    <a:lumMod val="75000"/>
                  </a:schemeClr>
                </a:gs>
                <a:gs pos="63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  <a:alpha val="14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72110590032027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070353001067859E-3"/>
                  <c:y val="-4.065252097646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Капстрой!$B$37:$B$47</c:f>
              <c:strCache>
                <c:ptCount val="11"/>
                <c:pt idx="0">
                  <c:v>ГП "Развитие культуры и сохранение культурного наследия региона"</c:v>
                </c:pt>
                <c:pt idx="1">
                  <c:v>ГП "Обеспечение комфортной среды проживания населения региона"</c:v>
                </c:pt>
                <c:pt idx="2">
                  <c:v>ГП"Социальная поддержка граждан и развитие социально-трудовых отношений"</c:v>
                </c:pt>
                <c:pt idx="3">
                  <c:v>ГП "Развитие физической культуры и спорта"</c:v>
                </c:pt>
                <c:pt idx="4">
                  <c:v>ГП "Развитие образования"</c:v>
                </c:pt>
                <c:pt idx="5">
                  <c:v>ГП "Обеспечение общественного порядка и безопасности населения региона"</c:v>
                </c:pt>
                <c:pt idx="6">
                  <c:v>ГП "Развитие транспортной системы"</c:v>
                </c:pt>
                <c:pt idx="7">
                  <c:v>ГП "Развитие здравоохранения"</c:v>
                </c:pt>
                <c:pt idx="8">
                  <c:v>ГП "Развитие сельского хозяйства и регулирования рынков сельскохозяйственной продукции, сырья и продовольствия"</c:v>
                </c:pt>
                <c:pt idx="9">
                  <c:v>ГП "Охрана окружающей среды и воспроизводство природных ресурсов"</c:v>
                </c:pt>
                <c:pt idx="10">
                  <c:v>ГП "Энергоэффективность и развитие энергетики"</c:v>
                </c:pt>
              </c:strCache>
            </c:strRef>
          </c:cat>
          <c:val>
            <c:numRef>
              <c:f>Капстрой!$D$37:$D$47</c:f>
              <c:numCache>
                <c:formatCode>0.0</c:formatCode>
                <c:ptCount val="11"/>
                <c:pt idx="0">
                  <c:v>217.82066</c:v>
                </c:pt>
                <c:pt idx="1">
                  <c:v>560.45569889000001</c:v>
                </c:pt>
                <c:pt idx="2">
                  <c:v>242.64</c:v>
                </c:pt>
                <c:pt idx="3">
                  <c:v>499.52749999999997</c:v>
                </c:pt>
                <c:pt idx="4">
                  <c:v>365.85520000000002</c:v>
                </c:pt>
                <c:pt idx="5">
                  <c:v>8.9046000000000003</c:v>
                </c:pt>
                <c:pt idx="6">
                  <c:v>138.02231</c:v>
                </c:pt>
                <c:pt idx="7">
                  <c:v>141.935</c:v>
                </c:pt>
                <c:pt idx="8">
                  <c:v>2.5</c:v>
                </c:pt>
                <c:pt idx="9">
                  <c:v>13.9206</c:v>
                </c:pt>
                <c:pt idx="10">
                  <c:v>39.941099999999999</c:v>
                </c:pt>
              </c:numCache>
            </c:numRef>
          </c:val>
        </c:ser>
        <c:ser>
          <c:idx val="1"/>
          <c:order val="1"/>
          <c:tx>
            <c:strRef>
              <c:f>Капстрой!$E$36</c:f>
              <c:strCache>
                <c:ptCount val="1"/>
                <c:pt idx="0">
                  <c:v>2015 Проект</c:v>
                </c:pt>
              </c:strCache>
            </c:strRef>
          </c:tx>
          <c:spPr>
            <a:pattFill prst="horzBrick">
              <a:fgClr>
                <a:schemeClr val="bg1"/>
              </a:fgClr>
              <a:bgClr>
                <a:schemeClr val="accent6">
                  <a:lumMod val="75000"/>
                </a:schemeClr>
              </a:bgClr>
            </a:pattFill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Капстрой!$B$37:$B$47</c:f>
              <c:strCache>
                <c:ptCount val="11"/>
                <c:pt idx="0">
                  <c:v>ГП "Развитие культуры и сохранение культурного наследия региона"</c:v>
                </c:pt>
                <c:pt idx="1">
                  <c:v>ГП "Обеспечение комфортной среды проживания населения региона"</c:v>
                </c:pt>
                <c:pt idx="2">
                  <c:v>ГП"Социальная поддержка граждан и развитие социально-трудовых отношений"</c:v>
                </c:pt>
                <c:pt idx="3">
                  <c:v>ГП "Развитие физической культуры и спорта"</c:v>
                </c:pt>
                <c:pt idx="4">
                  <c:v>ГП "Развитие образования"</c:v>
                </c:pt>
                <c:pt idx="5">
                  <c:v>ГП "Обеспечение общественного порядка и безопасности населения региона"</c:v>
                </c:pt>
                <c:pt idx="6">
                  <c:v>ГП "Развитие транспортной системы"</c:v>
                </c:pt>
                <c:pt idx="7">
                  <c:v>ГП "Развитие здравоохранения"</c:v>
                </c:pt>
                <c:pt idx="8">
                  <c:v>ГП "Развитие сельского хозяйства и регулирования рынков сельскохозяйственной продукции, сырья и продовольствия"</c:v>
                </c:pt>
                <c:pt idx="9">
                  <c:v>ГП "Охрана окружающей среды и воспроизводство природных ресурсов"</c:v>
                </c:pt>
                <c:pt idx="10">
                  <c:v>ГП "Энергоэффективность и развитие энергетики"</c:v>
                </c:pt>
              </c:strCache>
            </c:strRef>
          </c:cat>
          <c:val>
            <c:numRef>
              <c:f>Капстрой!$E$37:$E$47</c:f>
              <c:numCache>
                <c:formatCode>0.0</c:formatCode>
                <c:ptCount val="11"/>
                <c:pt idx="0">
                  <c:v>454.01400000000001</c:v>
                </c:pt>
                <c:pt idx="1">
                  <c:v>450.1</c:v>
                </c:pt>
                <c:pt idx="2">
                  <c:v>240.79650000000001</c:v>
                </c:pt>
                <c:pt idx="3">
                  <c:v>198.86449999999999</c:v>
                </c:pt>
                <c:pt idx="4">
                  <c:v>183.71539999999999</c:v>
                </c:pt>
                <c:pt idx="5">
                  <c:v>135.69999999999999</c:v>
                </c:pt>
                <c:pt idx="6">
                  <c:v>68.2</c:v>
                </c:pt>
                <c:pt idx="7">
                  <c:v>61.3</c:v>
                </c:pt>
                <c:pt idx="8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228450928"/>
        <c:axId val="228452496"/>
      </c:barChart>
      <c:catAx>
        <c:axId val="228450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8452496"/>
        <c:crosses val="autoZero"/>
        <c:auto val="1"/>
        <c:lblAlgn val="ctr"/>
        <c:lblOffset val="100"/>
        <c:noMultiLvlLbl val="0"/>
      </c:catAx>
      <c:valAx>
        <c:axId val="2284524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8450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Капстрой!$B$98</c:f>
              <c:strCache>
                <c:ptCount val="1"/>
                <c:pt idx="0">
                  <c:v>Муниципальные объекты</c:v>
                </c:pt>
              </c:strCache>
            </c:strRef>
          </c:tx>
          <c:spPr>
            <a:pattFill prst="horzBrick">
              <a:fgClr>
                <a:schemeClr val="bg2">
                  <a:lumMod val="90000"/>
                </a:schemeClr>
              </a:fgClr>
              <a:bgClr>
                <a:schemeClr val="bg2">
                  <a:lumMod val="75000"/>
                </a:schemeClr>
              </a:bgClr>
            </a:patt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1400" b="1" i="1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Капстрой!$C$97:$D$97</c:f>
              <c:strCache>
                <c:ptCount val="2"/>
                <c:pt idx="0">
                  <c:v>2015 Проект</c:v>
                </c:pt>
                <c:pt idx="1">
                  <c:v>2014 Закон</c:v>
                </c:pt>
              </c:strCache>
            </c:strRef>
          </c:cat>
          <c:val>
            <c:numRef>
              <c:f>Капстрой!$C$98:$D$98</c:f>
              <c:numCache>
                <c:formatCode>0.0</c:formatCode>
                <c:ptCount val="2"/>
                <c:pt idx="0">
                  <c:v>330.8929</c:v>
                </c:pt>
                <c:pt idx="1">
                  <c:v>716.65701000000001</c:v>
                </c:pt>
              </c:numCache>
            </c:numRef>
          </c:val>
        </c:ser>
        <c:ser>
          <c:idx val="1"/>
          <c:order val="1"/>
          <c:tx>
            <c:strRef>
              <c:f>Капстрой!$B$99</c:f>
              <c:strCache>
                <c:ptCount val="1"/>
                <c:pt idx="0">
                  <c:v>Государственные объекты</c:v>
                </c:pt>
              </c:strCache>
            </c:strRef>
          </c:tx>
          <c:spPr>
            <a:pattFill prst="horzBrick">
              <a:fgClr>
                <a:schemeClr val="bg2">
                  <a:lumMod val="75000"/>
                </a:schemeClr>
              </a:fgClr>
              <a:bgClr>
                <a:schemeClr val="accent6">
                  <a:lumMod val="60000"/>
                  <a:lumOff val="40000"/>
                </a:schemeClr>
              </a:bgClr>
            </a:patt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1482,8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 i="1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Капстрой!$C$97:$D$97</c:f>
              <c:strCache>
                <c:ptCount val="2"/>
                <c:pt idx="0">
                  <c:v>2015 Проект</c:v>
                </c:pt>
                <c:pt idx="1">
                  <c:v>2014 Закон</c:v>
                </c:pt>
              </c:strCache>
            </c:strRef>
          </c:cat>
          <c:val>
            <c:numRef>
              <c:f>Капстрой!$C$99:$D$99</c:f>
              <c:numCache>
                <c:formatCode>0.0</c:formatCode>
                <c:ptCount val="2"/>
                <c:pt idx="0">
                  <c:v>1487.8</c:v>
                </c:pt>
                <c:pt idx="1">
                  <c:v>1514.8656588899998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228456024"/>
        <c:axId val="228446616"/>
      </c:barChart>
      <c:catAx>
        <c:axId val="228456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8446616"/>
        <c:crosses val="autoZero"/>
        <c:auto val="1"/>
        <c:lblAlgn val="ctr"/>
        <c:lblOffset val="100"/>
        <c:noMultiLvlLbl val="0"/>
      </c:catAx>
      <c:valAx>
        <c:axId val="22844661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28456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79456686071897076"/>
          <c:w val="0.9"/>
          <c:h val="0.11869258865903889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0.00018</cdr:x>
      <cdr:y>0.00029</cdr:y>
    </cdr:to>
    <cdr:grpSp>
      <cdr:nvGrpSpPr>
        <cdr:cNvPr id="3" name="Group 23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0" y="0"/>
          <a:ext cx="1575" cy="1534"/>
          <a:chOff x="-21626" y="-10580"/>
          <a:chExt cx="7" cy="8"/>
        </a:xfrm>
      </cdr:grpSpPr>
      <cdr:sp macro="" textlink="">
        <cdr:nvSpPr>
          <cdr:cNvPr id="4" name="Oval 2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6" y="-10580"/>
            <a:ext cx="7" cy="8"/>
          </a:xfrm>
          <a:prstGeom xmlns:a="http://schemas.openxmlformats.org/drawingml/2006/main" prst="ellipse">
            <a:avLst/>
          </a:prstGeom>
          <a:gradFill xmlns:a="http://schemas.openxmlformats.org/drawingml/2006/main"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xmlns:a="http://schemas.openxmlformats.org/drawingml/2006/main" w="57150" algn="ctr">
            <a:noFill/>
            <a:round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endParaRPr lang="ru-RU" dirty="0"/>
          </a:p>
        </cdr:txBody>
      </cdr:sp>
      <cdr:sp macro="" textlink="">
        <cdr:nvSpPr>
          <cdr:cNvPr id="5" name="Oval 25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6" y="-10580"/>
            <a:ext cx="6" cy="7"/>
          </a:xfrm>
          <a:prstGeom xmlns:a="http://schemas.openxmlformats.org/drawingml/2006/main" prst="ellipse">
            <a:avLst/>
          </a:prstGeom>
          <a:gradFill xmlns:a="http://schemas.openxmlformats.org/drawingml/2006/main"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xmlns:a="http://schemas.openxmlformats.org/drawingml/2006/main" w="9525" algn="ctr">
            <a:noFill/>
            <a:round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endParaRPr lang="ru-RU" dirty="0"/>
          </a:p>
        </cdr:txBody>
      </cdr:sp>
      <cdr:sp macro="" textlink="">
        <cdr:nvSpPr>
          <cdr:cNvPr id="6" name="Oval 26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6" y="-10579"/>
            <a:ext cx="6" cy="7"/>
          </a:xfrm>
          <a:prstGeom xmlns:a="http://schemas.openxmlformats.org/drawingml/2006/main" prst="ellipse">
            <a:avLst/>
          </a:prstGeom>
          <a:gradFill xmlns:a="http://schemas.openxmlformats.org/drawingml/2006/main" rotWithShape="1">
            <a:gsLst>
              <a:gs pos="0">
                <a:srgbClr val="FF8119">
                  <a:gamma/>
                  <a:tint val="0"/>
                  <a:invGamma/>
                </a:srgbClr>
              </a:gs>
              <a:gs pos="50000">
                <a:srgbClr val="FF8119"/>
              </a:gs>
              <a:gs pos="100000">
                <a:srgbClr val="FF8119">
                  <a:gamma/>
                  <a:tint val="0"/>
                  <a:invGamma/>
                </a:srgbClr>
              </a:gs>
            </a:gsLst>
            <a:lin ang="2700000" scaled="1"/>
          </a:gradFill>
          <a:ln xmlns:a="http://schemas.openxmlformats.org/drawingml/2006/main" w="38100" algn="ctr">
            <a:noFill/>
            <a:round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non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pPr>
              <a:defRPr/>
            </a:pPr>
            <a:endParaRPr lang="ru-RU" dirty="0"/>
          </a:p>
        </cdr:txBody>
      </cdr:sp>
      <cdr:sp macro="" textlink="">
        <cdr:nvSpPr>
          <cdr:cNvPr id="7" name="Oval 27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6" y="-10579"/>
            <a:ext cx="6" cy="7"/>
          </a:xfrm>
          <a:prstGeom xmlns:a="http://schemas.openxmlformats.org/drawingml/2006/main" prst="ellipse">
            <a:avLst/>
          </a:prstGeom>
          <a:gradFill xmlns:a="http://schemas.openxmlformats.org/drawingml/2006/main" rotWithShape="1">
            <a:gsLst>
              <a:gs pos="0">
                <a:srgbClr val="21B3E1"/>
              </a:gs>
              <a:gs pos="100000">
                <a:srgbClr val="0F5368"/>
              </a:gs>
            </a:gsLst>
            <a:lin ang="5400000" scaled="1"/>
          </a:gradFill>
          <a:ln xmlns:a="http://schemas.openxmlformats.org/drawingml/2006/main" w="38100" algn="ctr">
            <a:noFill/>
            <a:round/>
            <a:headEnd/>
            <a:tailEnd/>
          </a:ln>
        </cdr:spPr>
        <cdr:txBody>
          <a:bodyPr xmlns:a="http://schemas.openxmlformats.org/drawingml/2006/main" wrap="non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endParaRPr lang="ru-RU" dirty="0"/>
          </a:p>
        </cdr:txBody>
      </cdr:sp>
      <cdr:sp macro="" textlink="">
        <cdr:nvSpPr>
          <cdr:cNvPr id="8" name="Oval 28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5" y="-10579"/>
            <a:ext cx="5" cy="6"/>
          </a:xfrm>
          <a:prstGeom xmlns:a="http://schemas.openxmlformats.org/drawingml/2006/main" prst="ellipse">
            <a:avLst/>
          </a:prstGeom>
          <a:gradFill xmlns:a="http://schemas.openxmlformats.org/drawingml/2006/main" rotWithShape="1">
            <a:gsLst>
              <a:gs pos="0">
                <a:srgbClr val="FF8119">
                  <a:gamma/>
                  <a:shade val="54118"/>
                  <a:invGamma/>
                </a:srgbClr>
              </a:gs>
              <a:gs pos="50000">
                <a:srgbClr val="FF8119"/>
              </a:gs>
              <a:gs pos="100000">
                <a:srgbClr val="FF8119">
                  <a:gamma/>
                  <a:shade val="54118"/>
                  <a:invGamma/>
                </a:srgbClr>
              </a:gs>
            </a:gsLst>
            <a:lin ang="18900000" scaled="1"/>
          </a:gradFill>
          <a:ln xmlns:a="http://schemas.openxmlformats.org/drawingml/2006/main" w="38100" algn="ctr">
            <a:noFill/>
            <a:round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pPr>
              <a:defRPr/>
            </a:pPr>
            <a:endParaRPr lang="ru-RU" dirty="0"/>
          </a:p>
        </cdr:txBody>
      </cdr:sp>
      <cdr:sp macro="" textlink="">
        <cdr:nvSpPr>
          <cdr:cNvPr id="9" name="Oval 29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5" y="-10579"/>
            <a:ext cx="5" cy="6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AC090"/>
          </a:solidFill>
          <a:ln xmlns:a="http://schemas.openxmlformats.org/drawingml/2006/main" w="38100" algn="ctr">
            <a:noFill/>
            <a:round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pPr>
              <a:defRPr/>
            </a:pPr>
            <a:endParaRPr lang="ru-RU" dirty="0"/>
          </a:p>
        </cdr:txBody>
      </cdr:sp>
    </cdr:grpSp>
  </cdr:relSizeAnchor>
  <cdr:relSizeAnchor xmlns:cdr="http://schemas.openxmlformats.org/drawingml/2006/chartDrawing">
    <cdr:from>
      <cdr:x>0</cdr:x>
      <cdr:y>0</cdr:y>
    </cdr:from>
    <cdr:to>
      <cdr:x>0.00018</cdr:x>
      <cdr:y>0.00029</cdr:y>
    </cdr:to>
    <cdr:grpSp>
      <cdr:nvGrpSpPr>
        <cdr:cNvPr id="10" name="Group 23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0" y="0"/>
          <a:ext cx="1575" cy="1534"/>
          <a:chOff x="-21626" y="-10580"/>
          <a:chExt cx="7" cy="8"/>
        </a:xfrm>
      </cdr:grpSpPr>
      <cdr:sp macro="" textlink="">
        <cdr:nvSpPr>
          <cdr:cNvPr id="11" name="Oval 2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6" y="-10580"/>
            <a:ext cx="7" cy="8"/>
          </a:xfrm>
          <a:prstGeom xmlns:a="http://schemas.openxmlformats.org/drawingml/2006/main" prst="ellipse">
            <a:avLst/>
          </a:prstGeom>
          <a:gradFill xmlns:a="http://schemas.openxmlformats.org/drawingml/2006/main"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xmlns:a="http://schemas.openxmlformats.org/drawingml/2006/main" w="57150" algn="ctr">
            <a:noFill/>
            <a:round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endParaRPr lang="ru-RU" dirty="0"/>
          </a:p>
        </cdr:txBody>
      </cdr:sp>
      <cdr:sp macro="" textlink="">
        <cdr:nvSpPr>
          <cdr:cNvPr id="12" name="Oval 25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6" y="-10580"/>
            <a:ext cx="6" cy="7"/>
          </a:xfrm>
          <a:prstGeom xmlns:a="http://schemas.openxmlformats.org/drawingml/2006/main" prst="ellipse">
            <a:avLst/>
          </a:prstGeom>
          <a:gradFill xmlns:a="http://schemas.openxmlformats.org/drawingml/2006/main"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xmlns:a="http://schemas.openxmlformats.org/drawingml/2006/main" w="9525" algn="ctr">
            <a:noFill/>
            <a:round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endParaRPr lang="ru-RU" dirty="0"/>
          </a:p>
        </cdr:txBody>
      </cdr:sp>
      <cdr:sp macro="" textlink="">
        <cdr:nvSpPr>
          <cdr:cNvPr id="13" name="Oval 26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6" y="-10579"/>
            <a:ext cx="6" cy="7"/>
          </a:xfrm>
          <a:prstGeom xmlns:a="http://schemas.openxmlformats.org/drawingml/2006/main" prst="ellipse">
            <a:avLst/>
          </a:prstGeom>
          <a:gradFill xmlns:a="http://schemas.openxmlformats.org/drawingml/2006/main" rotWithShape="1">
            <a:gsLst>
              <a:gs pos="0">
                <a:srgbClr val="FF8119">
                  <a:gamma/>
                  <a:tint val="0"/>
                  <a:invGamma/>
                </a:srgbClr>
              </a:gs>
              <a:gs pos="50000">
                <a:srgbClr val="FF8119"/>
              </a:gs>
              <a:gs pos="100000">
                <a:srgbClr val="FF8119">
                  <a:gamma/>
                  <a:tint val="0"/>
                  <a:invGamma/>
                </a:srgbClr>
              </a:gs>
            </a:gsLst>
            <a:lin ang="2700000" scaled="1"/>
          </a:gradFill>
          <a:ln xmlns:a="http://schemas.openxmlformats.org/drawingml/2006/main" w="38100" algn="ctr">
            <a:noFill/>
            <a:round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non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pPr>
              <a:defRPr/>
            </a:pPr>
            <a:endParaRPr lang="ru-RU" dirty="0"/>
          </a:p>
        </cdr:txBody>
      </cdr:sp>
      <cdr:sp macro="" textlink="">
        <cdr:nvSpPr>
          <cdr:cNvPr id="14" name="Oval 27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6" y="-10579"/>
            <a:ext cx="6" cy="7"/>
          </a:xfrm>
          <a:prstGeom xmlns:a="http://schemas.openxmlformats.org/drawingml/2006/main" prst="ellipse">
            <a:avLst/>
          </a:prstGeom>
          <a:gradFill xmlns:a="http://schemas.openxmlformats.org/drawingml/2006/main" rotWithShape="1">
            <a:gsLst>
              <a:gs pos="0">
                <a:srgbClr val="21B3E1"/>
              </a:gs>
              <a:gs pos="100000">
                <a:srgbClr val="0F5368"/>
              </a:gs>
            </a:gsLst>
            <a:lin ang="5400000" scaled="1"/>
          </a:gradFill>
          <a:ln xmlns:a="http://schemas.openxmlformats.org/drawingml/2006/main" w="38100" algn="ctr">
            <a:noFill/>
            <a:round/>
            <a:headEnd/>
            <a:tailEnd/>
          </a:ln>
        </cdr:spPr>
        <cdr:txBody>
          <a:bodyPr xmlns:a="http://schemas.openxmlformats.org/drawingml/2006/main" wrap="non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endParaRPr lang="ru-RU" dirty="0"/>
          </a:p>
        </cdr:txBody>
      </cdr:sp>
      <cdr:sp macro="" textlink="">
        <cdr:nvSpPr>
          <cdr:cNvPr id="15" name="Oval 28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5" y="-10579"/>
            <a:ext cx="5" cy="6"/>
          </a:xfrm>
          <a:prstGeom xmlns:a="http://schemas.openxmlformats.org/drawingml/2006/main" prst="ellipse">
            <a:avLst/>
          </a:prstGeom>
          <a:gradFill xmlns:a="http://schemas.openxmlformats.org/drawingml/2006/main" rotWithShape="1">
            <a:gsLst>
              <a:gs pos="0">
                <a:srgbClr val="FF8119">
                  <a:gamma/>
                  <a:shade val="54118"/>
                  <a:invGamma/>
                </a:srgbClr>
              </a:gs>
              <a:gs pos="50000">
                <a:srgbClr val="FF8119"/>
              </a:gs>
              <a:gs pos="100000">
                <a:srgbClr val="FF8119">
                  <a:gamma/>
                  <a:shade val="54118"/>
                  <a:invGamma/>
                </a:srgbClr>
              </a:gs>
            </a:gsLst>
            <a:lin ang="18900000" scaled="1"/>
          </a:gradFill>
          <a:ln xmlns:a="http://schemas.openxmlformats.org/drawingml/2006/main" w="38100" algn="ctr">
            <a:noFill/>
            <a:round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pPr>
              <a:defRPr/>
            </a:pPr>
            <a:endParaRPr lang="ru-RU" dirty="0"/>
          </a:p>
        </cdr:txBody>
      </cdr:sp>
      <cdr:sp macro="" textlink="">
        <cdr:nvSpPr>
          <cdr:cNvPr id="16" name="Oval 29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-21625" y="-10579"/>
            <a:ext cx="5" cy="6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AC090"/>
          </a:solidFill>
          <a:ln xmlns:a="http://schemas.openxmlformats.org/drawingml/2006/main" w="38100" algn="ctr">
            <a:noFill/>
            <a:round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pPr>
              <a:defRPr/>
            </a:pPr>
            <a:endParaRPr lang="ru-RU" dirty="0"/>
          </a:p>
        </cdr:txBody>
      </cdr:sp>
    </cdr:grpSp>
  </cdr:relSizeAnchor>
  <cdr:relSizeAnchor xmlns:cdr="http://schemas.openxmlformats.org/drawingml/2006/chartDrawing">
    <cdr:from>
      <cdr:x>0.60492</cdr:x>
      <cdr:y>0.2042</cdr:y>
    </cdr:from>
    <cdr:to>
      <cdr:x>0.94238</cdr:x>
      <cdr:y>0.35395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292121" y="1080106"/>
          <a:ext cx="2952257" cy="792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на  поэтапное повышение оплаты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труда отдельных категорий работников бюджетной сферы**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0.63784</cdr:x>
      <cdr:y>0.40841</cdr:y>
    </cdr:from>
    <cdr:to>
      <cdr:x>0.97531</cdr:x>
      <cdr:y>0.55815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580120" y="2160264"/>
          <a:ext cx="2952320" cy="792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совершенствовании государственной политики в 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сфере здравоохранения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0.62138</cdr:x>
      <cdr:y>0.61261</cdr:y>
    </cdr:from>
    <cdr:to>
      <cdr:x>0.95885</cdr:x>
      <cdr:y>0.69429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436096" y="3240360"/>
          <a:ext cx="29523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обеспечение граждан Российской Федерации доступным и комфортным жильем и повышению качества жилищно-коммунальных услуг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0.5473</cdr:x>
      <cdr:y>0.84404</cdr:y>
    </cdr:from>
    <cdr:to>
      <cdr:x>0.88477</cdr:x>
      <cdr:y>0.92572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4788024" y="4464496"/>
          <a:ext cx="29523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реализация прочих Указов Президента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0.02723</cdr:y>
    </cdr:from>
    <cdr:to>
      <cdr:x>0.62282</cdr:x>
      <cdr:y>0.96398</cdr:y>
    </cdr:to>
    <cdr:sp macro="" textlink="">
      <cdr:nvSpPr>
        <cdr:cNvPr id="2" name="AutoShape 2"/>
        <cdr:cNvSpPr>
          <a:spLocks xmlns:a="http://schemas.openxmlformats.org/drawingml/2006/main" noChangeArrowheads="1"/>
        </cdr:cNvSpPr>
      </cdr:nvSpPr>
      <cdr:spPr bwMode="ltGray">
        <a:xfrm xmlns:a="http://schemas.openxmlformats.org/drawingml/2006/main" rot="5400000">
          <a:off x="246922" y="-102906"/>
          <a:ext cx="4954888" cy="5448732"/>
        </a:xfrm>
        <a:custGeom xmlns:a="http://schemas.openxmlformats.org/drawingml/2006/main">
          <a:avLst/>
          <a:gdLst>
            <a:gd name="G0" fmla="+- 10478 0 0"/>
            <a:gd name="G1" fmla="+- -11739500 0 0"/>
            <a:gd name="G2" fmla="+- 0 0 -11739500"/>
            <a:gd name="T0" fmla="*/ 0 256 1"/>
            <a:gd name="T1" fmla="*/ 180 256 1"/>
            <a:gd name="G3" fmla="+- -11739500 T0 T1"/>
            <a:gd name="T2" fmla="*/ 0 256 1"/>
            <a:gd name="T3" fmla="*/ 90 256 1"/>
            <a:gd name="G4" fmla="+- -11739500 T2 T3"/>
            <a:gd name="G5" fmla="*/ G4 2 1"/>
            <a:gd name="T4" fmla="*/ 90 256 1"/>
            <a:gd name="T5" fmla="*/ 0 256 1"/>
            <a:gd name="G6" fmla="+- -11739500 T4 T5"/>
            <a:gd name="G7" fmla="*/ G6 2 1"/>
            <a:gd name="G8" fmla="abs -11739500"/>
            <a:gd name="T6" fmla="*/ 0 256 1"/>
            <a:gd name="T7" fmla="*/ 90 256 1"/>
            <a:gd name="G9" fmla="+- G8 T6 T7"/>
            <a:gd name="G10" fmla="?: G9 G7 G5"/>
            <a:gd name="T8" fmla="*/ 0 256 1"/>
            <a:gd name="T9" fmla="*/ 360 256 1"/>
            <a:gd name="G11" fmla="+- G10 T8 T9"/>
            <a:gd name="G12" fmla="?: G10 G11 G10"/>
            <a:gd name="T10" fmla="*/ 0 256 1"/>
            <a:gd name="T11" fmla="*/ 360 256 1"/>
            <a:gd name="G13" fmla="+- G12 T10 T11"/>
            <a:gd name="G14" fmla="?: G12 G13 G12"/>
            <a:gd name="G15" fmla="+- 0 0 G14"/>
            <a:gd name="G16" fmla="+- 10800 0 0"/>
            <a:gd name="G17" fmla="+- 10800 0 10478"/>
            <a:gd name="G18" fmla="*/ 10478 1 2"/>
            <a:gd name="G19" fmla="+- G18 5400 0"/>
            <a:gd name="G20" fmla="cos G19 -11739500"/>
            <a:gd name="G21" fmla="sin G19 -11739500"/>
            <a:gd name="G22" fmla="+- G20 10800 0"/>
            <a:gd name="G23" fmla="+- G21 10800 0"/>
            <a:gd name="G24" fmla="+- 10800 0 G20"/>
            <a:gd name="G25" fmla="+- 10478 10800 0"/>
            <a:gd name="G26" fmla="?: G9 G17 G25"/>
            <a:gd name="G27" fmla="?: G9 0 21600"/>
            <a:gd name="G28" fmla="cos 10800 -11739500"/>
            <a:gd name="G29" fmla="sin 10800 -11739500"/>
            <a:gd name="G30" fmla="sin 10478 -11739500"/>
            <a:gd name="G31" fmla="+- G28 10800 0"/>
            <a:gd name="G32" fmla="+- G29 10800 0"/>
            <a:gd name="G33" fmla="+- G30 10800 0"/>
            <a:gd name="G34" fmla="?: G4 0 G31"/>
            <a:gd name="G35" fmla="?: -11739500 G34 0"/>
            <a:gd name="G36" fmla="?: G6 G35 G31"/>
            <a:gd name="G37" fmla="+- 21600 0 G36"/>
            <a:gd name="G38" fmla="?: G4 0 G33"/>
            <a:gd name="G39" fmla="?: -11739500 G38 G32"/>
            <a:gd name="G40" fmla="?: G6 G39 0"/>
            <a:gd name="G41" fmla="?: G4 G32 21600"/>
            <a:gd name="G42" fmla="?: G6 G41 G33"/>
            <a:gd name="T12" fmla="*/ 10800 w 21600"/>
            <a:gd name="T13" fmla="*/ 0 h 21600"/>
            <a:gd name="T14" fmla="*/ 162 w 21600"/>
            <a:gd name="T15" fmla="*/ 10638 h 21600"/>
            <a:gd name="T16" fmla="*/ 10800 w 21600"/>
            <a:gd name="T17" fmla="*/ 322 h 21600"/>
            <a:gd name="T18" fmla="*/ 21438 w 21600"/>
            <a:gd name="T19" fmla="*/ 10638 h 21600"/>
            <a:gd name="T20" fmla="*/ G36 w 21600"/>
            <a:gd name="T21" fmla="*/ G40 h 21600"/>
            <a:gd name="T22" fmla="*/ G37 w 21600"/>
            <a:gd name="T23" fmla="*/ G42 h 21600"/>
          </a:gdLst>
          <a:ahLst/>
          <a:cxnLst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</a:cxnLst>
          <a:rect l="T20" t="T21" r="T22" b="T23"/>
          <a:pathLst>
            <a:path w="21600" h="21600">
              <a:moveTo>
                <a:pt x="323" y="10641"/>
              </a:moveTo>
              <a:cubicBezTo>
                <a:pt x="410" y="4916"/>
                <a:pt x="5075" y="321"/>
                <a:pt x="10800" y="322"/>
              </a:cubicBezTo>
              <a:cubicBezTo>
                <a:pt x="16524" y="322"/>
                <a:pt x="21189" y="4916"/>
                <a:pt x="21276" y="10641"/>
              </a:cubicBezTo>
              <a:lnTo>
                <a:pt x="21598" y="10636"/>
              </a:lnTo>
              <a:cubicBezTo>
                <a:pt x="21509" y="4736"/>
                <a:pt x="16700" y="-1"/>
                <a:pt x="10799" y="0"/>
              </a:cubicBezTo>
              <a:cubicBezTo>
                <a:pt x="4899" y="0"/>
                <a:pt x="90" y="4736"/>
                <a:pt x="1" y="10636"/>
              </a:cubicBezTo>
              <a:close/>
            </a:path>
          </a:pathLst>
        </a:custGeom>
        <a:solidFill xmlns:a="http://schemas.openxmlformats.org/drawingml/2006/main">
          <a:srgbClr val="81D5FF">
            <a:alpha val="37255"/>
          </a:srgbClr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>
            <a:defRPr/>
          </a:pP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50474" cy="496967"/>
          </a:xfrm>
          <a:prstGeom prst="rect">
            <a:avLst/>
          </a:prstGeom>
        </p:spPr>
        <p:txBody>
          <a:bodyPr vert="horz" lIns="91500" tIns="45749" rIns="91500" bIns="45749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135" y="2"/>
            <a:ext cx="2951567" cy="496967"/>
          </a:xfrm>
          <a:prstGeom prst="rect">
            <a:avLst/>
          </a:prstGeom>
        </p:spPr>
        <p:txBody>
          <a:bodyPr vert="horz" lIns="91500" tIns="45749" rIns="91500" bIns="45749" rtlCol="0"/>
          <a:lstStyle>
            <a:lvl1pPr algn="r">
              <a:defRPr sz="1200"/>
            </a:lvl1pPr>
          </a:lstStyle>
          <a:p>
            <a:pPr>
              <a:defRPr/>
            </a:pPr>
            <a:fld id="{E1392984-8180-412A-BEA8-7FB8A5508403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7" y="9440051"/>
            <a:ext cx="2950474" cy="496967"/>
          </a:xfrm>
          <a:prstGeom prst="rect">
            <a:avLst/>
          </a:prstGeom>
        </p:spPr>
        <p:txBody>
          <a:bodyPr vert="horz" lIns="91500" tIns="45749" rIns="91500" bIns="457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135" y="9440051"/>
            <a:ext cx="2951567" cy="496967"/>
          </a:xfrm>
          <a:prstGeom prst="rect">
            <a:avLst/>
          </a:prstGeom>
        </p:spPr>
        <p:txBody>
          <a:bodyPr vert="horz" lIns="91500" tIns="45749" rIns="91500" bIns="45749" rtlCol="0" anchor="b"/>
          <a:lstStyle>
            <a:lvl1pPr algn="r">
              <a:defRPr sz="1200"/>
            </a:lvl1pPr>
          </a:lstStyle>
          <a:p>
            <a:pPr>
              <a:defRPr/>
            </a:pPr>
            <a:fld id="{86D1D328-80E8-4729-B2EB-103E9968F1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907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50474" cy="496967"/>
          </a:xfrm>
          <a:prstGeom prst="rect">
            <a:avLst/>
          </a:prstGeom>
        </p:spPr>
        <p:txBody>
          <a:bodyPr vert="horz" lIns="91493" tIns="45746" rIns="91493" bIns="457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135" y="2"/>
            <a:ext cx="2951567" cy="496967"/>
          </a:xfrm>
          <a:prstGeom prst="rect">
            <a:avLst/>
          </a:prstGeom>
        </p:spPr>
        <p:txBody>
          <a:bodyPr vert="horz" lIns="91493" tIns="45746" rIns="91493" bIns="457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DE7229-4512-422B-8AFA-BB75D9259C67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3" tIns="45746" rIns="91493" bIns="4574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187"/>
            <a:ext cx="5447030" cy="4472702"/>
          </a:xfrm>
          <a:prstGeom prst="rect">
            <a:avLst/>
          </a:prstGeom>
        </p:spPr>
        <p:txBody>
          <a:bodyPr vert="horz" lIns="91493" tIns="45746" rIns="91493" bIns="4574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40051"/>
            <a:ext cx="2950474" cy="496967"/>
          </a:xfrm>
          <a:prstGeom prst="rect">
            <a:avLst/>
          </a:prstGeom>
        </p:spPr>
        <p:txBody>
          <a:bodyPr vert="horz" lIns="91493" tIns="45746" rIns="91493" bIns="457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135" y="9440051"/>
            <a:ext cx="2951567" cy="496967"/>
          </a:xfrm>
          <a:prstGeom prst="rect">
            <a:avLst/>
          </a:prstGeom>
        </p:spPr>
        <p:txBody>
          <a:bodyPr vert="horz" lIns="91493" tIns="45746" rIns="91493" bIns="457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AE0FB4-ED68-4F2F-8963-3BBD79A4F8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03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892C-FC61-4435-943D-974E8902EBD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16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892C-FC61-4435-943D-974E8902EBD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42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36FD4-43AA-4F20-BE0D-3B411C8EE14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8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02C3-06CC-4401-9740-F7F50F6F7F7C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4882-77BD-401D-B87A-ED9F597A2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4A91-54B6-4AE1-818C-929A4B0C7B89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FA68-A3CE-4420-92B3-6FA3B2E990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2975-FF87-402F-832D-18781A6ADB8C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82C8-65DF-436A-A93C-8E4E85AC8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335B-4E51-4B74-9015-470CAAA5E4A4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5F8F-D441-4675-9704-DBEDF44A63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969A-6F68-4876-8D56-70CDEDEA4872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2D00-B25A-4DF3-A61E-92CD414E5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24C6-0487-4AE2-8209-FC5603A87800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8527-3839-4C89-82C4-F2C39EE91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3883-24B3-49BD-9356-3F8862E8857D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D1A1-FDE4-42EA-8DFF-6EFA82685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52FD-AC46-4016-B1E2-4DF8797B304E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5EC9-2CC4-4962-B5EA-8E3268AF6C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DCCD-2FEF-46B8-AF3C-EF0488DA6E54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22CA-2E03-4049-96C4-30515B691E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02D7-656F-431D-A18F-A4E82F831FA7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98C1-5EA0-4EE1-92E1-7C2B8B346B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76CC-EA7B-4F39-9F1E-0911AA1AB207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C674-93E7-426B-B1E7-7F14E4A16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290B59-652C-4E4B-9F05-06E6C16204FE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01A8B3-7252-4675-B327-126C40DDC8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microsoft.com/office/2007/relationships/hdphoto" Target="../media/hdphoto1.wdp"/><Relationship Id="rId7" Type="http://schemas.openxmlformats.org/officeDocument/2006/relationships/hyperlink" Target="consultantplus://offline/ref=E58270716524C79B227C269A875E310C7205D98F29C929FBA45F97A4BBY4c1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microsoft.com/office/2007/relationships/hdphoto" Target="../media/hdphoto1.wdp"/><Relationship Id="rId7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11.xml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4.xml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chart" Target="../charts/chart17.xml"/><Relationship Id="rId5" Type="http://schemas.openxmlformats.org/officeDocument/2006/relationships/chart" Target="../charts/chart16.xml"/><Relationship Id="rId10" Type="http://schemas.openxmlformats.org/officeDocument/2006/relationships/image" Target="../media/image2.png"/><Relationship Id="rId4" Type="http://schemas.openxmlformats.org/officeDocument/2006/relationships/chart" Target="../charts/chart15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2.xml"/><Relationship Id="rId7" Type="http://schemas.microsoft.com/office/2007/relationships/hdphoto" Target="../media/hdphoto2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5.xml"/><Relationship Id="rId7" Type="http://schemas.microsoft.com/office/2007/relationships/hdphoto" Target="../media/hdphoto2.wdp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ятиугольник 48"/>
          <p:cNvSpPr/>
          <p:nvPr/>
        </p:nvSpPr>
        <p:spPr>
          <a:xfrm>
            <a:off x="-36510" y="702733"/>
            <a:ext cx="8878242" cy="1717998"/>
          </a:xfrm>
          <a:prstGeom prst="homePlate">
            <a:avLst>
              <a:gd name="adj" fmla="val 13938"/>
            </a:avLst>
          </a:prstGeom>
          <a:gradFill>
            <a:gsLst>
              <a:gs pos="0">
                <a:schemeClr val="accent3">
                  <a:lumMod val="60000"/>
                  <a:lumOff val="40000"/>
                  <a:alpha val="8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407467" y="3959"/>
            <a:ext cx="728136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</a:t>
            </a:r>
            <a:r>
              <a: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НАПРАВЛЕНИЯ БЮДЖЕТНОЙ И НАЛОГОВОЙ ПОЛИТИКИ НА </a:t>
            </a:r>
            <a: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2015 -2017 ГОДЫ</a:t>
            </a:r>
            <a:endParaRPr lang="ru-RU" b="1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878778" y="1233999"/>
            <a:ext cx="4454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Основы формирования областного бюджета на 2015-2017 годы:</a:t>
            </a:r>
          </a:p>
        </p:txBody>
      </p:sp>
      <p:pic>
        <p:nvPicPr>
          <p:cNvPr id="1026" name="Picture 2" descr="http://www.murman.ru/news/files/2013/20131206_1836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/>
          <a:stretch/>
        </p:blipFill>
        <p:spPr bwMode="auto">
          <a:xfrm>
            <a:off x="683569" y="751787"/>
            <a:ext cx="2736303" cy="1668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7" name="Группа 26"/>
          <p:cNvGrpSpPr/>
          <p:nvPr/>
        </p:nvGrpSpPr>
        <p:grpSpPr>
          <a:xfrm>
            <a:off x="4143045" y="2424954"/>
            <a:ext cx="661329" cy="1296144"/>
            <a:chOff x="3587546" y="2876594"/>
            <a:chExt cx="1276773" cy="1344493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860032" y="2876594"/>
              <a:ext cx="4287" cy="1344493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V="1">
              <a:off x="4223789" y="3584844"/>
              <a:ext cx="0" cy="1272486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 flipH="1">
            <a:off x="4311970" y="2424954"/>
            <a:ext cx="920163" cy="661197"/>
            <a:chOff x="3587546" y="2876594"/>
            <a:chExt cx="1276773" cy="1344493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4860032" y="2876594"/>
              <a:ext cx="4287" cy="1344493"/>
            </a:xfrm>
            <a:prstGeom prst="line">
              <a:avLst/>
            </a:prstGeom>
            <a:ln w="635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 flipV="1">
              <a:off x="4223789" y="3584844"/>
              <a:ext cx="0" cy="1272486"/>
            </a:xfrm>
            <a:prstGeom prst="line">
              <a:avLst/>
            </a:prstGeom>
            <a:ln w="635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733920" y="2785734"/>
            <a:ext cx="3409128" cy="1079380"/>
            <a:chOff x="793865" y="4012130"/>
            <a:chExt cx="3409128" cy="107938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827584" y="4012130"/>
              <a:ext cx="333448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Бюджетное послание Президента РФ Федеральному собранию от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13.06.2013 «О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бюджетной политике в 2014 - 2016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годах»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793865" y="4021937"/>
              <a:ext cx="3409128" cy="1069573"/>
            </a:xfrm>
            <a:prstGeom prst="round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176767" y="2438655"/>
            <a:ext cx="295832" cy="2376435"/>
            <a:chOff x="3587546" y="2876594"/>
            <a:chExt cx="1276773" cy="1344493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4860032" y="2876594"/>
              <a:ext cx="4287" cy="1344493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 flipV="1">
              <a:off x="4223789" y="3584844"/>
              <a:ext cx="0" cy="1272486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 flipH="1">
            <a:off x="4967878" y="2431804"/>
            <a:ext cx="418901" cy="2386899"/>
            <a:chOff x="3587546" y="2876594"/>
            <a:chExt cx="1276773" cy="1344493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4860032" y="2876594"/>
              <a:ext cx="4287" cy="1344493"/>
            </a:xfrm>
            <a:prstGeom prst="line">
              <a:avLst/>
            </a:prstGeom>
            <a:ln w="635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 flipV="1">
              <a:off x="4223789" y="3584844"/>
              <a:ext cx="0" cy="1272486"/>
            </a:xfrm>
            <a:prstGeom prst="line">
              <a:avLst/>
            </a:prstGeom>
            <a:ln w="635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Прямая соединительная линия 61"/>
          <p:cNvCxnSpPr/>
          <p:nvPr/>
        </p:nvCxnSpPr>
        <p:spPr>
          <a:xfrm flipH="1">
            <a:off x="2387819" y="2424954"/>
            <a:ext cx="5796644" cy="13701"/>
          </a:xfrm>
          <a:prstGeom prst="line">
            <a:avLst/>
          </a:prstGeom>
          <a:ln w="63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5232135" y="2549937"/>
            <a:ext cx="3409128" cy="1834916"/>
            <a:chOff x="5292080" y="2905911"/>
            <a:chExt cx="3409128" cy="1834916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5292080" y="2905911"/>
              <a:ext cx="3409128" cy="1834916"/>
            </a:xfrm>
            <a:prstGeom prst="round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336106" y="2924944"/>
              <a:ext cx="330862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Постановление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Правительства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Мурманской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 от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26.09.2014  №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489-ПП/12 «Об основных направлениях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бюджетной и налоговой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политики Мурманской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 на 2015 год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на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плановый период 2016 и 2017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годов»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67639" y="4154464"/>
            <a:ext cx="3409128" cy="862778"/>
            <a:chOff x="793865" y="4012130"/>
            <a:chExt cx="3409128" cy="107938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827584" y="4012130"/>
              <a:ext cx="33344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социально-экономического развития Мурманской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 на 2015 – 2017 годы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793865" y="4021937"/>
              <a:ext cx="3409128" cy="1069573"/>
            </a:xfrm>
            <a:prstGeom prst="round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207383" y="4513186"/>
            <a:ext cx="3409128" cy="603808"/>
            <a:chOff x="5292080" y="2905911"/>
            <a:chExt cx="3409128" cy="1834916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5292080" y="2905911"/>
              <a:ext cx="3409128" cy="183491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336106" y="2924944"/>
              <a:ext cx="33086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Государственные программы Мурманской области до 2020 года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76384" y="5360810"/>
            <a:ext cx="8374187" cy="1077218"/>
          </a:xfrm>
          <a:prstGeom prst="rect">
            <a:avLst/>
          </a:prstGeom>
          <a:gradFill flip="none" rotWithShape="1">
            <a:gsLst>
              <a:gs pos="0">
                <a:srgbClr val="00BC55">
                  <a:tint val="66000"/>
                  <a:satMod val="160000"/>
                  <a:alpha val="32000"/>
                </a:srgbClr>
              </a:gs>
              <a:gs pos="68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chemeClr val="accent4">
                  <a:lumMod val="20000"/>
                  <a:lumOff val="80000"/>
                  <a:alpha val="21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направлением бюджетной политики на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годы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реализация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РФ, направленных на решение неотложных задач экономического и социального развития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 и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социальной защищенности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Мурманской области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95536" y="48617"/>
            <a:ext cx="659387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00" b="1" dirty="0" smtClean="0">
                <a:latin typeface="Times New Roman"/>
              </a:rPr>
              <a:t>ФИНАНСОВОЕ ОБЕСПЕЧЕНИЕ  ЗАДАЧ, ПРЕДУСМОТРЕННЫХ В УКАЗАХ ПРЕЗИДЕНТА РФ* </a:t>
            </a:r>
            <a:endParaRPr lang="ru-RU" sz="1800" b="1" dirty="0" smtClean="0">
              <a:latin typeface="Times New Roman"/>
              <a:hlinkClick r:id="rId7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122" y="6254791"/>
            <a:ext cx="8244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* Потребность в финансовых ресурсах представлена по консолидированному бюджету  Мурманской области</a:t>
            </a:r>
          </a:p>
          <a:p>
            <a:r>
              <a:rPr lang="ru-RU" sz="105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** Указан прирост потребности в средствах в 2013 году  </a:t>
            </a:r>
            <a:r>
              <a:rPr lang="ru-RU" sz="105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 учетом указов Президента РФ от 01.06.2012 № 761, от 28.12.2012  № </a:t>
            </a:r>
            <a:r>
              <a:rPr lang="ru-RU" sz="105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1688,  без </a:t>
            </a:r>
            <a:r>
              <a:rPr lang="ru-RU" sz="105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средств Фонда обязательного медицинского страхования и </a:t>
            </a:r>
            <a:r>
              <a:rPr lang="ru-RU" sz="105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приносящей </a:t>
            </a:r>
            <a:r>
              <a:rPr lang="ru-RU" sz="105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доход деятельности</a:t>
            </a:r>
          </a:p>
          <a:p>
            <a:pPr marL="171450" indent="-171450">
              <a:buFont typeface="Arial" charset="0"/>
              <a:buChar char="•"/>
            </a:pPr>
            <a:endParaRPr lang="ru-RU" sz="1050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V="1">
            <a:off x="1568342" y="5064506"/>
            <a:ext cx="0" cy="2345612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733500"/>
              </p:ext>
            </p:extLst>
          </p:nvPr>
        </p:nvGraphicFramePr>
        <p:xfrm>
          <a:off x="611560" y="692696"/>
          <a:ext cx="8748464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5723756" y="3911899"/>
            <a:ext cx="360412" cy="309189"/>
            <a:chOff x="2078" y="1680"/>
            <a:chExt cx="1615" cy="1615"/>
          </a:xfrm>
        </p:grpSpPr>
        <p:sp>
          <p:nvSpPr>
            <p:cNvPr id="1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gray">
            <a:xfrm>
              <a:off x="2252" y="1856"/>
              <a:ext cx="1267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2" name="Oval 28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795764" y="2852936"/>
            <a:ext cx="360412" cy="309189"/>
            <a:chOff x="2078" y="1680"/>
            <a:chExt cx="1615" cy="1615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252" y="1856"/>
              <a:ext cx="1267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1" name="Group 23"/>
          <p:cNvGrpSpPr>
            <a:grpSpLocks/>
          </p:cNvGrpSpPr>
          <p:nvPr/>
        </p:nvGrpSpPr>
        <p:grpSpPr bwMode="auto">
          <a:xfrm>
            <a:off x="4931668" y="5013176"/>
            <a:ext cx="360412" cy="309189"/>
            <a:chOff x="2078" y="1680"/>
            <a:chExt cx="1615" cy="1615"/>
          </a:xfrm>
        </p:grpSpPr>
        <p:sp>
          <p:nvSpPr>
            <p:cNvPr id="3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gray">
            <a:xfrm>
              <a:off x="2252" y="1856"/>
              <a:ext cx="1267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8" name="Group 23"/>
          <p:cNvGrpSpPr>
            <a:grpSpLocks/>
          </p:cNvGrpSpPr>
          <p:nvPr/>
        </p:nvGrpSpPr>
        <p:grpSpPr bwMode="auto">
          <a:xfrm>
            <a:off x="5435724" y="1772816"/>
            <a:ext cx="360412" cy="309189"/>
            <a:chOff x="2078" y="1680"/>
            <a:chExt cx="1615" cy="1615"/>
          </a:xfrm>
          <a:solidFill>
            <a:srgbClr val="C6D9F1"/>
          </a:solidFill>
        </p:grpSpPr>
        <p:sp>
          <p:nvSpPr>
            <p:cNvPr id="39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gray">
            <a:xfrm>
              <a:off x="2252" y="1856"/>
              <a:ext cx="1267" cy="1263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gray">
            <a:xfrm>
              <a:off x="2335" y="1936"/>
              <a:ext cx="1096" cy="1102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11561" y="4462636"/>
            <a:ext cx="2376264" cy="705230"/>
            <a:chOff x="3587546" y="2876594"/>
            <a:chExt cx="1276773" cy="1344493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4860032" y="2876594"/>
              <a:ext cx="4287" cy="1344493"/>
            </a:xfrm>
            <a:prstGeom prst="line">
              <a:avLst/>
            </a:prstGeom>
            <a:ln w="63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V="1">
              <a:off x="4223789" y="3584844"/>
              <a:ext cx="0" cy="1272486"/>
            </a:xfrm>
            <a:prstGeom prst="line">
              <a:avLst/>
            </a:prstGeom>
            <a:ln w="63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539552" y="4643592"/>
            <a:ext cx="2055782" cy="1101661"/>
            <a:chOff x="3587546" y="2876594"/>
            <a:chExt cx="1276773" cy="1344493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4860032" y="2876594"/>
              <a:ext cx="4287" cy="1344493"/>
            </a:xfrm>
            <a:prstGeom prst="line">
              <a:avLst/>
            </a:prstGeom>
            <a:ln w="63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 flipV="1">
              <a:off x="4223789" y="3584844"/>
              <a:ext cx="0" cy="1272486"/>
            </a:xfrm>
            <a:prstGeom prst="line">
              <a:avLst/>
            </a:prstGeom>
            <a:ln w="63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 flipH="1">
            <a:off x="2300194" y="5194422"/>
            <a:ext cx="2055782" cy="920415"/>
            <a:chOff x="3587546" y="2876594"/>
            <a:chExt cx="1276773" cy="1344493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4860032" y="2876594"/>
              <a:ext cx="4287" cy="1344493"/>
            </a:xfrm>
            <a:prstGeom prst="line">
              <a:avLst/>
            </a:prstGeom>
            <a:ln w="63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 flipV="1">
              <a:off x="4223789" y="3584844"/>
              <a:ext cx="0" cy="1272486"/>
            </a:xfrm>
            <a:prstGeom prst="line">
              <a:avLst/>
            </a:prstGeom>
            <a:ln w="63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1"/>
          <p:cNvSpPr txBox="1"/>
          <p:nvPr/>
        </p:nvSpPr>
        <p:spPr>
          <a:xfrm>
            <a:off x="611561" y="723428"/>
            <a:ext cx="1620145" cy="3960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Ʃ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7 576,9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467544" y="5337209"/>
            <a:ext cx="1620145" cy="3960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7 851,8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444613" y="4760658"/>
            <a:ext cx="1620145" cy="3960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7 229,1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2411760" y="5717470"/>
            <a:ext cx="1620145" cy="3960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8 967,0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 flipV="1">
            <a:off x="539552" y="1131055"/>
            <a:ext cx="2055782" cy="1577864"/>
            <a:chOff x="3587546" y="2876594"/>
            <a:chExt cx="1276773" cy="1344493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4860032" y="2876594"/>
              <a:ext cx="4287" cy="1344493"/>
            </a:xfrm>
            <a:prstGeom prst="line">
              <a:avLst/>
            </a:prstGeom>
            <a:ln w="63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 flipV="1">
              <a:off x="4223789" y="3584844"/>
              <a:ext cx="0" cy="1272486"/>
            </a:xfrm>
            <a:prstGeom prst="line">
              <a:avLst/>
            </a:prstGeom>
            <a:ln w="63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87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>
            <a:off x="378950" y="598155"/>
            <a:ext cx="8765050" cy="4814602"/>
          </a:xfrm>
          <a:prstGeom prst="rtTriangle">
            <a:avLst/>
          </a:prstGeom>
          <a:pattFill prst="ltDn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13" name="Text Box 7"/>
          <p:cNvSpPr txBox="1">
            <a:spLocks noChangeArrowheads="1"/>
          </p:cNvSpPr>
          <p:nvPr/>
        </p:nvSpPr>
        <p:spPr>
          <a:xfrm>
            <a:off x="1331640" y="44624"/>
            <a:ext cx="6408712" cy="77917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defRPr>
            </a:lvl1pPr>
          </a:lstStyle>
          <a:p>
            <a:r>
              <a:rPr lang="ru-RU" sz="1600" dirty="0"/>
              <a:t>Объем бюджетных ассигнований в рамках осуществления бюджетных инвестиций в  объекты капитального строительства в </a:t>
            </a:r>
            <a:r>
              <a:rPr lang="ru-RU" sz="1600" dirty="0" smtClean="0"/>
              <a:t>2015 </a:t>
            </a:r>
            <a:r>
              <a:rPr lang="ru-RU" sz="1600" dirty="0"/>
              <a:t>году </a:t>
            </a:r>
            <a:r>
              <a:rPr lang="ru-RU" sz="1600" dirty="0" smtClean="0"/>
              <a:t>снизился </a:t>
            </a:r>
            <a:r>
              <a:rPr lang="ru-RU" sz="1600" dirty="0"/>
              <a:t>на </a:t>
            </a:r>
            <a:r>
              <a:rPr lang="ru-RU" sz="1600" dirty="0" smtClean="0">
                <a:solidFill>
                  <a:srgbClr val="C00000"/>
                </a:solidFill>
              </a:rPr>
              <a:t>417,9 </a:t>
            </a:r>
            <a:r>
              <a:rPr lang="ru-RU" sz="1600" dirty="0"/>
              <a:t>млн. рублей или на </a:t>
            </a:r>
            <a:r>
              <a:rPr lang="ru-RU" sz="1600" dirty="0" smtClean="0">
                <a:solidFill>
                  <a:srgbClr val="C00000"/>
                </a:solidFill>
              </a:rPr>
              <a:t>18,7 </a:t>
            </a:r>
            <a:r>
              <a:rPr lang="en-US" sz="1600" dirty="0">
                <a:solidFill>
                  <a:srgbClr val="C00000"/>
                </a:solidFill>
              </a:rPr>
              <a:t>%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63002" y="598154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609575"/>
              </p:ext>
            </p:extLst>
          </p:nvPr>
        </p:nvGraphicFramePr>
        <p:xfrm>
          <a:off x="378950" y="1268761"/>
          <a:ext cx="8737424" cy="499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Овал 1"/>
          <p:cNvSpPr/>
          <p:nvPr/>
        </p:nvSpPr>
        <p:spPr>
          <a:xfrm>
            <a:off x="483801" y="4204349"/>
            <a:ext cx="72008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1ГП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331640" y="4509120"/>
            <a:ext cx="72008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04965"/>
              </p:ext>
            </p:extLst>
          </p:nvPr>
        </p:nvGraphicFramePr>
        <p:xfrm>
          <a:off x="246846" y="5597969"/>
          <a:ext cx="8429610" cy="1277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403"/>
                <a:gridCol w="2031954"/>
                <a:gridCol w="2099564"/>
                <a:gridCol w="2190689"/>
              </a:tblGrid>
              <a:tr h="347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1ГП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культуры и сохранение культурного наследия региона"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4ГП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физической культуры и спорта"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7ГП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транспортной системы"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10ГП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"Охрана окружающей среды и воспроизводство природных ресурсов"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>
                    <a:noFill/>
                  </a:tcPr>
                </a:tc>
              </a:tr>
              <a:tr h="347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2ГП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комфортной среды проживания населения региона"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5ГП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образования"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8ГП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здравоохранения"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9ГП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сельского хозяйства и регулирования рынков сельскохозяйственной продукции, сырья и продовольствия"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>
                    <a:noFill/>
                  </a:tcPr>
                </a:tc>
              </a:tr>
              <a:tr h="3838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3ГП"Социальная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граждан и развитие социально-трудовых отношений"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6ГП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общественного порядка и безопасности населения региона"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11ГП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Энергоэффективность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развитие энергетики"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4" marR="7954" marT="7954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Овал 19"/>
          <p:cNvSpPr/>
          <p:nvPr/>
        </p:nvSpPr>
        <p:spPr>
          <a:xfrm>
            <a:off x="2123728" y="4797152"/>
            <a:ext cx="72008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3ГП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15816" y="4513568"/>
            <a:ext cx="72008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4ГП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674094" y="4204349"/>
            <a:ext cx="72008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5ГП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499992" y="4584777"/>
            <a:ext cx="72008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12184" y="5042473"/>
            <a:ext cx="72008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7ГП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012160" y="5049180"/>
            <a:ext cx="72008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7380312" y="4437112"/>
            <a:ext cx="0" cy="36004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804248" y="4149080"/>
            <a:ext cx="72008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9ГП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7812360" y="4293096"/>
            <a:ext cx="0" cy="504056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8676456" y="3933056"/>
            <a:ext cx="0" cy="864096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7524328" y="3897052"/>
            <a:ext cx="72008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10ГП</a:t>
            </a:r>
            <a:endParaRPr lang="ru-RU" sz="1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127070" y="3566715"/>
            <a:ext cx="720080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11ГП</a:t>
            </a:r>
            <a:endParaRPr lang="ru-RU" sz="1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42"/>
          <p:cNvGrpSpPr/>
          <p:nvPr/>
        </p:nvGrpSpPr>
        <p:grpSpPr>
          <a:xfrm>
            <a:off x="5220072" y="2924944"/>
            <a:ext cx="1944216" cy="216024"/>
            <a:chOff x="6156176" y="1957912"/>
            <a:chExt cx="1944216" cy="216024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156176" y="2029920"/>
              <a:ext cx="144016" cy="14401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72200" y="1957912"/>
              <a:ext cx="17281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14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Закон 2014 (2 231,6)</a:t>
              </a:r>
              <a:endPara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46"/>
          <p:cNvGrpSpPr/>
          <p:nvPr/>
        </p:nvGrpSpPr>
        <p:grpSpPr>
          <a:xfrm>
            <a:off x="5220072" y="3329788"/>
            <a:ext cx="1944216" cy="216024"/>
            <a:chOff x="8100392" y="2780928"/>
            <a:chExt cx="1944216" cy="21602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8100392" y="2852936"/>
              <a:ext cx="144016" cy="144016"/>
            </a:xfrm>
            <a:prstGeom prst="rect">
              <a:avLst/>
            </a:prstGeom>
            <a:pattFill prst="horzBrick">
              <a:fgClr>
                <a:schemeClr val="bg1"/>
              </a:fgClr>
              <a:bgClr>
                <a:schemeClr val="accent6">
                  <a:lumMod val="75000"/>
                </a:schemeClr>
              </a:bgClr>
            </a:patt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16416" y="2780928"/>
              <a:ext cx="17281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Проект 2015 (1 813,7)             </a:t>
              </a:r>
              <a:endPara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50" name="Диаграм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295269"/>
              </p:ext>
            </p:extLst>
          </p:nvPr>
        </p:nvGraphicFramePr>
        <p:xfrm>
          <a:off x="3275856" y="758393"/>
          <a:ext cx="5211254" cy="204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Овал 47"/>
          <p:cNvSpPr/>
          <p:nvPr/>
        </p:nvSpPr>
        <p:spPr>
          <a:xfrm>
            <a:off x="7588002" y="1556792"/>
            <a:ext cx="1160462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417,9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18,7%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 flipV="1">
            <a:off x="7668344" y="1782517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ый треугольник 68"/>
          <p:cNvSpPr/>
          <p:nvPr/>
        </p:nvSpPr>
        <p:spPr>
          <a:xfrm>
            <a:off x="467544" y="875153"/>
            <a:ext cx="8291012" cy="5362159"/>
          </a:xfrm>
          <a:prstGeom prst="rtTriangle">
            <a:avLst/>
          </a:prstGeom>
          <a:solidFill>
            <a:schemeClr val="accent4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787235"/>
              </p:ext>
            </p:extLst>
          </p:nvPr>
        </p:nvGraphicFramePr>
        <p:xfrm>
          <a:off x="467544" y="1026901"/>
          <a:ext cx="8100392" cy="572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2483768" y="5555265"/>
            <a:ext cx="1152128" cy="355982"/>
            <a:chOff x="2483768" y="5301203"/>
            <a:chExt cx="1152128" cy="288037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5400000" flipH="1">
              <a:off x="2339752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 flipH="1">
              <a:off x="2483768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>
              <a:off x="2625527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 flipH="1">
              <a:off x="2771800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 flipH="1">
              <a:off x="2915816" y="5445219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 flipH="1">
              <a:off x="3059832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 flipH="1">
              <a:off x="3203848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 flipH="1">
              <a:off x="3347864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 flipH="1">
              <a:off x="3491880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95536" y="31135"/>
            <a:ext cx="697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ДИНАМИКА ИЗМЕНЕНИЙ ОБЪЕМОВ ДОРОЖНОГО ФОНДА МУРМАНСКОЙ ОБЛАСТИ НА 2014-2017 ГОДЫ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59832" y="2204864"/>
            <a:ext cx="0" cy="4032448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4008" y="2492896"/>
            <a:ext cx="0" cy="3744416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228184" y="2780928"/>
            <a:ext cx="0" cy="3456384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740352" y="2492896"/>
            <a:ext cx="0" cy="3744416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5652120" y="4657194"/>
            <a:ext cx="1152128" cy="355982"/>
            <a:chOff x="2483768" y="5301203"/>
            <a:chExt cx="1152128" cy="288037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rot="5400000" flipH="1">
              <a:off x="2339752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 flipH="1">
              <a:off x="2483768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>
              <a:off x="2625527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>
              <a:off x="2771800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>
              <a:off x="2915816" y="5445219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>
              <a:off x="3059832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 flipH="1">
              <a:off x="3203848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 flipH="1">
              <a:off x="3347864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 flipH="1">
              <a:off x="3491880" y="5445224"/>
              <a:ext cx="28803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899592" y="809479"/>
            <a:ext cx="5750988" cy="584775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ru-RU" sz="1600" b="0" dirty="0" smtClean="0"/>
              <a:t>В 2015 году запланировано отремонтировать </a:t>
            </a:r>
            <a:r>
              <a:rPr lang="ru-RU" sz="1600" dirty="0" smtClean="0">
                <a:solidFill>
                  <a:srgbClr val="009242"/>
                </a:solidFill>
              </a:rPr>
              <a:t>58,6   км. </a:t>
            </a:r>
            <a:r>
              <a:rPr lang="ru-RU" sz="1600" b="0" dirty="0" smtClean="0"/>
              <a:t>дорог регионального значения</a:t>
            </a:r>
            <a:endParaRPr lang="ru-RU" sz="1600" b="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30740" y="1866310"/>
            <a:ext cx="10133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1 939,8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137309" y="2154342"/>
            <a:ext cx="10133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1 800,1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721485" y="2442374"/>
            <a:ext cx="10133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1 652,9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254621" y="2154342"/>
            <a:ext cx="10133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1 797,0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463002" y="598154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3305059" y="1514771"/>
            <a:ext cx="1160462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139,7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7,2%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Равнобедренный треугольник 75"/>
          <p:cNvSpPr/>
          <p:nvPr/>
        </p:nvSpPr>
        <p:spPr>
          <a:xfrm flipV="1">
            <a:off x="3489375" y="1740496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995714" y="1667171"/>
            <a:ext cx="1160462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147,2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8,2%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 flipV="1">
            <a:off x="5180030" y="1892896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507882" y="1412776"/>
            <a:ext cx="1160462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144,1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8,7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Равнобедренный треугольник 79"/>
          <p:cNvSpPr/>
          <p:nvPr/>
        </p:nvSpPr>
        <p:spPr>
          <a:xfrm>
            <a:off x="6650580" y="1598813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51" name="Группа 2050"/>
          <p:cNvGrpSpPr/>
          <p:nvPr/>
        </p:nvGrpSpPr>
        <p:grpSpPr>
          <a:xfrm>
            <a:off x="64308" y="6309320"/>
            <a:ext cx="2203436" cy="738664"/>
            <a:chOff x="395536" y="6309320"/>
            <a:chExt cx="2059420" cy="738664"/>
          </a:xfrm>
        </p:grpSpPr>
        <p:sp>
          <p:nvSpPr>
            <p:cNvPr id="81" name="Равнобедренный треугольник 80"/>
            <p:cNvSpPr/>
            <p:nvPr/>
          </p:nvSpPr>
          <p:spPr>
            <a:xfrm>
              <a:off x="395536" y="6309320"/>
              <a:ext cx="194810" cy="159742"/>
            </a:xfrm>
            <a:prstGeom prst="triangle">
              <a:avLst/>
            </a:prstGeom>
            <a:solidFill>
              <a:srgbClr val="009242"/>
            </a:solidFill>
            <a:ln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flipV="1">
              <a:off x="539552" y="6525344"/>
              <a:ext cx="194810" cy="159742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05865" y="6309320"/>
              <a:ext cx="1849091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Динамика изменений увеличение/снижение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83768" y="3442125"/>
            <a:ext cx="469402" cy="1139003"/>
            <a:chOff x="2483768" y="3442125"/>
            <a:chExt cx="469402" cy="1139003"/>
          </a:xfrm>
        </p:grpSpPr>
        <p:sp>
          <p:nvSpPr>
            <p:cNvPr id="5" name="Трапеция 4"/>
            <p:cNvSpPr/>
            <p:nvPr/>
          </p:nvSpPr>
          <p:spPr>
            <a:xfrm>
              <a:off x="2483768" y="3909176"/>
              <a:ext cx="469402" cy="67195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  <a:alpha val="11000"/>
                  </a:schemeClr>
                </a:gs>
                <a:gs pos="50000">
                  <a:schemeClr val="bg1">
                    <a:tint val="44500"/>
                    <a:satMod val="160000"/>
                    <a:lumMod val="86000"/>
                    <a:alpha val="73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http://www.allcarz.ru/wp-content/uploads/2010/09/ferrari-599-sa-aperta_0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4" t="21240" r="7371" b="20753"/>
            <a:stretch/>
          </p:blipFill>
          <p:spPr bwMode="auto">
            <a:xfrm rot="16200000" flipV="1">
              <a:off x="2455547" y="3554615"/>
              <a:ext cx="543117" cy="318137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Группа 58"/>
          <p:cNvGrpSpPr/>
          <p:nvPr/>
        </p:nvGrpSpPr>
        <p:grpSpPr>
          <a:xfrm>
            <a:off x="4110268" y="4032512"/>
            <a:ext cx="469402" cy="1249375"/>
            <a:chOff x="9210023" y="1458164"/>
            <a:chExt cx="469402" cy="1249375"/>
          </a:xfrm>
        </p:grpSpPr>
        <p:sp>
          <p:nvSpPr>
            <p:cNvPr id="60" name="Трапеция 59"/>
            <p:cNvSpPr/>
            <p:nvPr/>
          </p:nvSpPr>
          <p:spPr>
            <a:xfrm>
              <a:off x="9210023" y="2035587"/>
              <a:ext cx="469402" cy="67195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  <a:alpha val="11000"/>
                  </a:schemeClr>
                </a:gs>
                <a:gs pos="50000">
                  <a:schemeClr val="bg1">
                    <a:tint val="44500"/>
                    <a:satMod val="160000"/>
                    <a:lumMod val="86000"/>
                    <a:alpha val="73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chart"/>
            <p:cNvPicPr>
              <a:picLocks noChangeAspect="1"/>
            </p:cNvPicPr>
            <p:nvPr/>
          </p:nvPicPr>
          <p:blipFill rotWithShape="1">
            <a:blip r:embed="rId9"/>
            <a:srcRect t="3039" b="5276"/>
            <a:stretch/>
          </p:blipFill>
          <p:spPr>
            <a:xfrm rot="16200000" flipV="1">
              <a:off x="9092154" y="1618530"/>
              <a:ext cx="720082" cy="399350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63" name="Группа 62"/>
          <p:cNvGrpSpPr/>
          <p:nvPr/>
        </p:nvGrpSpPr>
        <p:grpSpPr>
          <a:xfrm flipV="1">
            <a:off x="7847014" y="4306221"/>
            <a:ext cx="469402" cy="1139003"/>
            <a:chOff x="2483768" y="3442125"/>
            <a:chExt cx="469402" cy="1139003"/>
          </a:xfrm>
        </p:grpSpPr>
        <p:sp>
          <p:nvSpPr>
            <p:cNvPr id="70" name="Трапеция 69"/>
            <p:cNvSpPr/>
            <p:nvPr/>
          </p:nvSpPr>
          <p:spPr>
            <a:xfrm>
              <a:off x="2483768" y="3909176"/>
              <a:ext cx="469402" cy="67195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  <a:alpha val="11000"/>
                  </a:schemeClr>
                </a:gs>
                <a:gs pos="50000">
                  <a:schemeClr val="bg1">
                    <a:tint val="44500"/>
                    <a:satMod val="160000"/>
                    <a:lumMod val="86000"/>
                    <a:alpha val="73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Picture 4" descr="http://www.allcarz.ru/wp-content/uploads/2010/09/ferrari-599-sa-aperta_0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4" t="21240" r="7371" b="20753"/>
            <a:stretch/>
          </p:blipFill>
          <p:spPr bwMode="auto">
            <a:xfrm rot="16200000" flipV="1">
              <a:off x="2455547" y="3554615"/>
              <a:ext cx="543117" cy="318137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580112" y="3284984"/>
            <a:ext cx="469402" cy="1293152"/>
            <a:chOff x="9630744" y="1431438"/>
            <a:chExt cx="469402" cy="1293152"/>
          </a:xfrm>
        </p:grpSpPr>
        <p:sp>
          <p:nvSpPr>
            <p:cNvPr id="73" name="Трапеция 72"/>
            <p:cNvSpPr/>
            <p:nvPr/>
          </p:nvSpPr>
          <p:spPr>
            <a:xfrm>
              <a:off x="9630744" y="2052638"/>
              <a:ext cx="469402" cy="67195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  <a:alpha val="11000"/>
                  </a:schemeClr>
                </a:gs>
                <a:gs pos="50000">
                  <a:schemeClr val="bg1">
                    <a:tint val="44500"/>
                    <a:satMod val="160000"/>
                    <a:lumMod val="86000"/>
                    <a:alpha val="73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chart"/>
            <p:cNvPicPr>
              <a:picLocks noChangeAspect="1"/>
            </p:cNvPicPr>
            <p:nvPr/>
          </p:nvPicPr>
          <p:blipFill rotWithShape="1">
            <a:blip r:embed="rId9">
              <a:grayscl/>
            </a:blip>
            <a:srcRect t="3039" b="5276"/>
            <a:stretch/>
          </p:blipFill>
          <p:spPr>
            <a:xfrm rot="16200000" flipV="1">
              <a:off x="9505404" y="1591804"/>
              <a:ext cx="720082" cy="399350"/>
            </a:xfrm>
            <a:prstGeom prst="rect">
              <a:avLst/>
            </a:prstGeom>
            <a:effectLst>
              <a:softEdge rad="63500"/>
            </a:effectLst>
          </p:spPr>
        </p:pic>
      </p:grpSp>
    </p:spTree>
    <p:extLst>
      <p:ext uri="{BB962C8B-B14F-4D97-AF65-F5344CB8AC3E}">
        <p14:creationId xmlns:p14="http://schemas.microsoft.com/office/powerpoint/2010/main" val="1335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 rot="5400000">
            <a:off x="-684584" y="1844824"/>
            <a:ext cx="5976664" cy="3816423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5000"/>
                </a:schemeClr>
              </a:gs>
              <a:gs pos="50000">
                <a:srgbClr val="00BC55">
                  <a:alpha val="20000"/>
                </a:srgbClr>
              </a:gs>
              <a:gs pos="100000">
                <a:schemeClr val="accent3">
                  <a:lumMod val="20000"/>
                  <a:lumOff val="80000"/>
                  <a:alpha val="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5" name="Диаграмма 74"/>
          <p:cNvGraphicFramePr/>
          <p:nvPr>
            <p:extLst>
              <p:ext uri="{D42A27DB-BD31-4B8C-83A1-F6EECF244321}">
                <p14:modId xmlns:p14="http://schemas.microsoft.com/office/powerpoint/2010/main" val="51520566"/>
              </p:ext>
            </p:extLst>
          </p:nvPr>
        </p:nvGraphicFramePr>
        <p:xfrm>
          <a:off x="179512" y="2492896"/>
          <a:ext cx="41044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32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49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Рисунок 6" descr="лого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395536" y="0"/>
            <a:ext cx="7101432" cy="61555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ОБЪЕМОВ МЕЖБЮДЖЕТНЫХ ТРАНСФЕРТОВ ИЗ ОБЛАСТНОГО БЮДЖЕТА МЕСТНЫМ БЮДЖЕТАМ В 2015 ГОДУ</a:t>
            </a:r>
            <a:endParaRPr lang="ru-RU" sz="17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9" name="TextBox 13"/>
          <p:cNvSpPr txBox="1">
            <a:spLocks noChangeArrowheads="1"/>
          </p:cNvSpPr>
          <p:nvPr/>
        </p:nvSpPr>
        <p:spPr bwMode="auto">
          <a:xfrm>
            <a:off x="8209347" y="620688"/>
            <a:ext cx="8991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млн.рублей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247618609"/>
              </p:ext>
            </p:extLst>
          </p:nvPr>
        </p:nvGraphicFramePr>
        <p:xfrm>
          <a:off x="3995936" y="908720"/>
          <a:ext cx="48245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4427984" y="1052736"/>
            <a:ext cx="4608512" cy="5544616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99592" y="2348880"/>
            <a:ext cx="864096" cy="2880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16 850,4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71800" y="2348880"/>
            <a:ext cx="864096" cy="2880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16 737,7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52" y="908720"/>
            <a:ext cx="3174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indent="45085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Общий объем </a:t>
            </a:r>
          </a:p>
          <a:p>
            <a:pPr indent="450850"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межбюджетных трансфертов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91680" y="1704801"/>
            <a:ext cx="1214438" cy="572071"/>
          </a:xfrm>
          <a:prstGeom prst="ellipse">
            <a:avLst/>
          </a:prstGeom>
          <a:noFill/>
          <a:ln w="158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112,7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0,7%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1211" y="2708920"/>
            <a:ext cx="736099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-255,3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(-10,4%)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691680" y="2708920"/>
            <a:ext cx="1152128" cy="720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91680" y="3140968"/>
            <a:ext cx="115212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20528" y="4221088"/>
            <a:ext cx="69442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+142,6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(+1,0%)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355976" y="908720"/>
            <a:ext cx="0" cy="576064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7740352" y="1417336"/>
            <a:ext cx="1080120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125,4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4,3%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Равнобедренный треугольник 62"/>
          <p:cNvSpPr/>
          <p:nvPr/>
        </p:nvSpPr>
        <p:spPr>
          <a:xfrm>
            <a:off x="7833574" y="1585335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740352" y="2713480"/>
            <a:ext cx="1080120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315,6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12,5%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Равнобедренный треугольник 64"/>
          <p:cNvSpPr/>
          <p:nvPr/>
        </p:nvSpPr>
        <p:spPr>
          <a:xfrm flipV="1">
            <a:off x="7812360" y="2939205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740352" y="5233760"/>
            <a:ext cx="1080120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13,3%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7740352" y="3937616"/>
            <a:ext cx="1080120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0,4%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7833574" y="4105615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 flipV="1">
            <a:off x="1835696" y="1920825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7812980" y="5439641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0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50" y="4323"/>
            <a:ext cx="271926" cy="6875604"/>
          </a:xfrm>
          <a:prstGeom prst="rect">
            <a:avLst/>
          </a:prstGeom>
        </p:spPr>
      </p:pic>
      <p:sp>
        <p:nvSpPr>
          <p:cNvPr id="90" name="Кольцо 89"/>
          <p:cNvSpPr/>
          <p:nvPr/>
        </p:nvSpPr>
        <p:spPr>
          <a:xfrm>
            <a:off x="4716016" y="4049688"/>
            <a:ext cx="2880320" cy="2808312"/>
          </a:xfrm>
          <a:prstGeom prst="donut">
            <a:avLst>
              <a:gd name="adj" fmla="val 9810"/>
            </a:avLst>
          </a:prstGeom>
          <a:solidFill>
            <a:schemeClr val="bg1">
              <a:lumMod val="6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9" name="Кольцо 88"/>
          <p:cNvSpPr/>
          <p:nvPr/>
        </p:nvSpPr>
        <p:spPr>
          <a:xfrm>
            <a:off x="6588224" y="4365104"/>
            <a:ext cx="2376264" cy="2304256"/>
          </a:xfrm>
          <a:prstGeom prst="donut">
            <a:avLst>
              <a:gd name="adj" fmla="val 9810"/>
            </a:avLst>
          </a:prstGeom>
          <a:solidFill>
            <a:schemeClr val="bg1">
              <a:lumMod val="6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71600" y="1340768"/>
            <a:ext cx="7848872" cy="2160241"/>
          </a:xfrm>
          <a:prstGeom prst="rect">
            <a:avLst/>
          </a:prstGeom>
          <a:gradFill>
            <a:gsLst>
              <a:gs pos="100000">
                <a:srgbClr val="00BC55">
                  <a:alpha val="10000"/>
                </a:srgbClr>
              </a:gs>
              <a:gs pos="0">
                <a:srgbClr val="00BC55">
                  <a:alpha val="2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-2"/>
            <a:ext cx="415461" cy="6875604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7593486" y="1412776"/>
            <a:ext cx="50690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Печенгский район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547664" y="4437112"/>
            <a:ext cx="2448272" cy="19442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4624"/>
            <a:ext cx="7704856" cy="549275"/>
          </a:xfrm>
        </p:spPr>
        <p:txBody>
          <a:bodyPr/>
          <a:lstStyle/>
          <a:p>
            <a:pPr algn="l" eaLnBrk="1" hangingPunct="1"/>
            <a:r>
              <a:rPr lang="ru-RU" sz="1400" b="1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РАСПРЕДЕЛЕНИЕ СУБСИДИЙ И ДОТАЦИИ НА 2015 ГОД, ГЛАВНЫМ РАСПОРЯДИТЕЛЯМ СРЕДСТВ КОТОРЫХ ЯВЛЯЕТСЯ МИНИСТЕРСТВО ФИНАНСОВ МУРМАНСКОЙ ОБЛАСТИ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40758" y="2852936"/>
            <a:ext cx="50690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9,2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43608" y="1412776"/>
            <a:ext cx="50405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ЗАТО Александровск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39752" y="2852936"/>
            <a:ext cx="50405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16,0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39752" y="1412776"/>
            <a:ext cx="50405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г. Мончегорск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91680" y="2852936"/>
            <a:ext cx="50405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19,5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91680" y="1412776"/>
            <a:ext cx="50405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г. Апатиты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84974" y="2852936"/>
            <a:ext cx="50690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49,1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4974" y="1412776"/>
            <a:ext cx="50690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г. Мурманск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633046" y="2852936"/>
            <a:ext cx="50690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8,8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633046" y="1412776"/>
            <a:ext cx="50690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г. Оленегорск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929190" y="2852936"/>
            <a:ext cx="50690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8,9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1412776"/>
            <a:ext cx="50690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Ковдорский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281118" y="2852936"/>
            <a:ext cx="50690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1,9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281118" y="1412776"/>
            <a:ext cx="50690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г. Полярные Зори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77262" y="2852936"/>
            <a:ext cx="50690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40,8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577262" y="1412776"/>
            <a:ext cx="50690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Кандалакшский район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25334" y="2852936"/>
            <a:ext cx="50690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25,1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225334" y="1412776"/>
            <a:ext cx="50690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Кольский район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876256" y="2852936"/>
            <a:ext cx="50690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12,9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876256" y="1412776"/>
            <a:ext cx="50690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Ловозерский район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331640" y="4653136"/>
            <a:ext cx="2448272" cy="1944216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12,0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г. Апатиты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26,6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Ковдорский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34,8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г. Мончегорск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25,7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г. Оленегорск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41,5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Кандалакшский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16,7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Ловозерский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25,6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Печенгский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17,1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Терский район</a:t>
            </a:r>
          </a:p>
        </p:txBody>
      </p:sp>
      <p:sp>
        <p:nvSpPr>
          <p:cNvPr id="99" name="TextBox 13"/>
          <p:cNvSpPr txBox="1">
            <a:spLocks noChangeArrowheads="1"/>
          </p:cNvSpPr>
          <p:nvPr/>
        </p:nvSpPr>
        <p:spPr bwMode="auto">
          <a:xfrm>
            <a:off x="8100392" y="692696"/>
            <a:ext cx="10769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5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93486" y="2852936"/>
            <a:ext cx="50690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31,9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241558" y="2852936"/>
            <a:ext cx="506906" cy="576064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5,9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241558" y="1412776"/>
            <a:ext cx="506906" cy="1368152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Терский район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1763688" y="4581128"/>
            <a:ext cx="0" cy="208823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6" descr="лого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8950" y="-27384"/>
            <a:ext cx="107156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AutoShape 3"/>
          <p:cNvSpPr>
            <a:spLocks noChangeArrowheads="1"/>
          </p:cNvSpPr>
          <p:nvPr/>
        </p:nvSpPr>
        <p:spPr bwMode="ltGray">
          <a:xfrm rot="16200000">
            <a:off x="-432555" y="2096851"/>
            <a:ext cx="2016224" cy="64807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00BC55">
                  <a:tint val="44500"/>
                  <a:satMod val="160000"/>
                </a:srgbClr>
              </a:gs>
              <a:gs pos="100000">
                <a:srgbClr val="00BC55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etal">
            <a:bevelB w="13500" h="13500" prst="angle"/>
            <a:extrusionClr>
              <a:schemeClr val="accent1"/>
            </a:extrusionClr>
          </a:sp3d>
        </p:spPr>
        <p:txBody>
          <a:bodyPr vert="vert" wrap="none" anchor="ctr">
            <a:flatTx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230,0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9552" y="692696"/>
            <a:ext cx="7704856" cy="507831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субсидии на повышение оплаты труда работников муниципальных учреждений бюджетной сферы, повышение оплаты труда которых предусмотрено указами Президента РФ</a:t>
            </a:r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86" y="6267221"/>
            <a:ext cx="554690" cy="560786"/>
          </a:xfrm>
          <a:prstGeom prst="rect">
            <a:avLst/>
          </a:prstGeom>
        </p:spPr>
      </p:pic>
      <p:sp>
        <p:nvSpPr>
          <p:cNvPr id="58" name="Rectangle 3"/>
          <p:cNvSpPr txBox="1">
            <a:spLocks noChangeArrowheads="1"/>
          </p:cNvSpPr>
          <p:nvPr/>
        </p:nvSpPr>
        <p:spPr>
          <a:xfrm>
            <a:off x="8567936" y="6385596"/>
            <a:ext cx="576064" cy="324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-36511" y="620688"/>
            <a:ext cx="5328591" cy="7615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95536" y="3573016"/>
            <a:ext cx="8424936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51520" y="3645024"/>
            <a:ext cx="3744416" cy="646331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дотации на поддержку мер по обеспечению сбалансированности местных бюджетов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1" name="Левая фигурная скобка 90"/>
          <p:cNvSpPr/>
          <p:nvPr/>
        </p:nvSpPr>
        <p:spPr>
          <a:xfrm>
            <a:off x="1115616" y="4509120"/>
            <a:ext cx="216024" cy="2160240"/>
          </a:xfrm>
          <a:prstGeom prst="lef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2008" y="5229200"/>
            <a:ext cx="971600" cy="792088"/>
          </a:xfrm>
          <a:prstGeom prst="ellipse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200,0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0" name="Диаграмма 99"/>
          <p:cNvGraphicFramePr/>
          <p:nvPr/>
        </p:nvGraphicFramePr>
        <p:xfrm>
          <a:off x="3995936" y="4077072"/>
          <a:ext cx="48245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04" name="Прямая соединительная линия 103"/>
          <p:cNvCxnSpPr/>
          <p:nvPr/>
        </p:nvCxnSpPr>
        <p:spPr>
          <a:xfrm>
            <a:off x="4499992" y="3645024"/>
            <a:ext cx="0" cy="3096344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644008" y="3646765"/>
            <a:ext cx="4320480" cy="646331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субсидий на реализацию муниципальных программ повышения эффективности бюджетных расходов и на поддержку местных инициатив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110728"/>
            <a:ext cx="704284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ИСТОЧНИКИ ФИНАНСИРОВАНИЯ ДЕФИЦИТА ОБЛАСТНОГО БЮДЖЕТА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51520" y="2731591"/>
            <a:ext cx="1403720" cy="3433714"/>
          </a:xfrm>
          <a:prstGeom prst="downArrow">
            <a:avLst>
              <a:gd name="adj1" fmla="val 50000"/>
              <a:gd name="adj2" fmla="val 27553"/>
            </a:avLst>
          </a:prstGeom>
          <a:pattFill prst="lt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455827" y="879388"/>
            <a:ext cx="8136904" cy="1512168"/>
          </a:xfrm>
          <a:prstGeom prst="triangle">
            <a:avLst>
              <a:gd name="adj" fmla="val 50000"/>
            </a:avLst>
          </a:prstGeom>
          <a:pattFill prst="lt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83770"/>
              </p:ext>
            </p:extLst>
          </p:nvPr>
        </p:nvGraphicFramePr>
        <p:xfrm>
          <a:off x="455827" y="1383444"/>
          <a:ext cx="8214922" cy="36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8785"/>
                <a:gridCol w="1777746"/>
                <a:gridCol w="1872208"/>
                <a:gridCol w="1656183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- 6 836,1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- 7 927,9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- 9 542,2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84071"/>
              </p:ext>
            </p:extLst>
          </p:nvPr>
        </p:nvGraphicFramePr>
        <p:xfrm>
          <a:off x="3342159" y="963503"/>
          <a:ext cx="5296925" cy="391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3400"/>
                <a:gridCol w="1872208"/>
                <a:gridCol w="1651317"/>
              </a:tblGrid>
              <a:tr h="391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4333324" y="2934151"/>
            <a:ext cx="2008" cy="272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476796" y="2991773"/>
            <a:ext cx="815295" cy="38937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28000"/>
                </a:schemeClr>
              </a:gs>
              <a:gs pos="100000">
                <a:schemeClr val="accent3">
                  <a:shade val="94000"/>
                  <a:satMod val="135000"/>
                  <a:alpha val="6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12 500,0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71173" y="2991773"/>
            <a:ext cx="774906" cy="38937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- 7 000,0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88316" y="4078077"/>
            <a:ext cx="815295" cy="38937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28000"/>
                </a:schemeClr>
              </a:gs>
              <a:gs pos="100000">
                <a:schemeClr val="accent3">
                  <a:shade val="94000"/>
                  <a:satMod val="135000"/>
                  <a:alpha val="6000"/>
                </a:schemeClr>
              </a:gs>
            </a:gsLst>
          </a:gradFill>
          <a:ln w="19050">
            <a:solidFill>
              <a:srgbClr val="C00000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74118" y="4078077"/>
            <a:ext cx="774906" cy="38937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- 1 295,5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95986" y="5151466"/>
            <a:ext cx="815295" cy="38937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28000"/>
                </a:schemeClr>
              </a:gs>
              <a:gs pos="100000">
                <a:schemeClr val="accent3">
                  <a:shade val="94000"/>
                  <a:satMod val="135000"/>
                  <a:alpha val="6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3 300,0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81788" y="5151466"/>
            <a:ext cx="774906" cy="38937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3 300,0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1932" y="2694150"/>
            <a:ext cx="1964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кредитных организаций 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0910" y="3619630"/>
            <a:ext cx="1971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Бюджетные кредиты от Минфина России</a:t>
            </a:r>
          </a:p>
          <a:p>
            <a:r>
              <a:rPr lang="ru-RU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655" y="4783823"/>
            <a:ext cx="2731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Бюджетные кредиты от УФК Мурманской области</a:t>
            </a:r>
          </a:p>
          <a:p>
            <a:r>
              <a:rPr lang="ru-RU" dirty="0"/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75638" y="1963687"/>
            <a:ext cx="815295" cy="3893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350979" y="1963686"/>
            <a:ext cx="815295" cy="3893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475638" y="2533004"/>
            <a:ext cx="1661867" cy="389371"/>
          </a:xfrm>
          <a:prstGeom prst="rect">
            <a:avLst/>
          </a:prstGeom>
          <a:solidFill>
            <a:schemeClr val="accent5">
              <a:lumMod val="50000"/>
              <a:alpha val="58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5 500,0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87158" y="3623460"/>
            <a:ext cx="1661867" cy="389371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004,5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93151" y="4696849"/>
            <a:ext cx="1661867" cy="389371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24482" y="2492896"/>
            <a:ext cx="77451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24481" y="3501008"/>
            <a:ext cx="77451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1655" y="4581128"/>
            <a:ext cx="77451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1655" y="5659751"/>
            <a:ext cx="77451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119155" y="2934151"/>
            <a:ext cx="2008" cy="272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262627" y="2991773"/>
            <a:ext cx="815295" cy="38937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28000"/>
                </a:schemeClr>
              </a:gs>
              <a:gs pos="100000">
                <a:schemeClr val="accent3">
                  <a:shade val="94000"/>
                  <a:satMod val="135000"/>
                  <a:alpha val="6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12 000,0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157004" y="2991773"/>
            <a:ext cx="774906" cy="38937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- 6 180,0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274147" y="4078077"/>
            <a:ext cx="815295" cy="38937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28000"/>
                </a:schemeClr>
              </a:gs>
              <a:gs pos="100000">
                <a:schemeClr val="accent3">
                  <a:shade val="94000"/>
                  <a:satMod val="135000"/>
                  <a:alpha val="6000"/>
                </a:schemeClr>
              </a:gs>
            </a:gsLst>
          </a:gradFill>
          <a:ln w="19050">
            <a:solidFill>
              <a:srgbClr val="C00000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2 450,0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159949" y="4078077"/>
            <a:ext cx="774906" cy="38937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- 853,3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81817" y="5151466"/>
            <a:ext cx="815295" cy="38937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28000"/>
                </a:schemeClr>
              </a:gs>
              <a:gs pos="100000">
                <a:schemeClr val="accent3">
                  <a:shade val="94000"/>
                  <a:satMod val="135000"/>
                  <a:alpha val="6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3 300,0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167619" y="5151466"/>
            <a:ext cx="774906" cy="38937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- 3 300,0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61469" y="1963687"/>
            <a:ext cx="815295" cy="3893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136810" y="1963686"/>
            <a:ext cx="815295" cy="3893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261469" y="2533004"/>
            <a:ext cx="1661867" cy="389371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5 820,0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272989" y="3623460"/>
            <a:ext cx="1661867" cy="389371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1 596,7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278982" y="4696849"/>
            <a:ext cx="1661867" cy="389371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904581" y="2934151"/>
            <a:ext cx="2008" cy="272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048053" y="2991773"/>
            <a:ext cx="815295" cy="38937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28000"/>
                </a:schemeClr>
              </a:gs>
              <a:gs pos="100000">
                <a:schemeClr val="accent3">
                  <a:shade val="94000"/>
                  <a:satMod val="135000"/>
                  <a:alpha val="6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13 000,0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942430" y="2991773"/>
            <a:ext cx="774906" cy="38937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- 8 040,0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059573" y="4078077"/>
            <a:ext cx="815295" cy="38937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28000"/>
                </a:schemeClr>
              </a:gs>
              <a:gs pos="100000">
                <a:schemeClr val="accent3">
                  <a:shade val="94000"/>
                  <a:satMod val="135000"/>
                  <a:alpha val="6000"/>
                </a:schemeClr>
              </a:gs>
            </a:gsLst>
          </a:gradFill>
          <a:ln w="19050">
            <a:solidFill>
              <a:srgbClr val="C00000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5 500,0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45375" y="4078077"/>
            <a:ext cx="774906" cy="38937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- 1 617,4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067243" y="5151466"/>
            <a:ext cx="815295" cy="38937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28000"/>
                </a:schemeClr>
              </a:gs>
              <a:gs pos="100000">
                <a:schemeClr val="accent3">
                  <a:shade val="94000"/>
                  <a:satMod val="135000"/>
                  <a:alpha val="6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400,0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953045" y="5151466"/>
            <a:ext cx="774906" cy="38937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9000"/>
                </a:schemeClr>
              </a:gs>
              <a:gs pos="80000">
                <a:schemeClr val="accent1">
                  <a:shade val="93000"/>
                  <a:satMod val="130000"/>
                  <a:alpha val="29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400,0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46895" y="1963687"/>
            <a:ext cx="815295" cy="3893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22236" y="1963686"/>
            <a:ext cx="815295" cy="3893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046895" y="2533004"/>
            <a:ext cx="1661867" cy="389371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4 960,0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058415" y="3623460"/>
            <a:ext cx="1661867" cy="389371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3 882,6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064408" y="4696849"/>
            <a:ext cx="1661867" cy="389371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495783" y="2593631"/>
            <a:ext cx="288032" cy="288032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Равнобедренный треугольник 61"/>
          <p:cNvSpPr/>
          <p:nvPr/>
        </p:nvSpPr>
        <p:spPr>
          <a:xfrm>
            <a:off x="471258" y="3632344"/>
            <a:ext cx="288032" cy="288032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1367" y="2957490"/>
            <a:ext cx="980564" cy="3893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+ 16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280,0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20345" y="4007648"/>
            <a:ext cx="980564" cy="3893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483,8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46803" y="5967251"/>
            <a:ext cx="7213881" cy="60906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031891" y="6021288"/>
            <a:ext cx="58410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005281" y="6004744"/>
            <a:ext cx="1885" cy="4457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750386" y="6093627"/>
            <a:ext cx="57384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indent="450850"/>
            <a:r>
              <a:rPr lang="ru-RU" sz="16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Увеличение государственного долга за 2015 – 2017 годы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2331366" y="6525344"/>
            <a:ext cx="58410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8123556" y="6139308"/>
            <a:ext cx="1885" cy="4457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4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Диаграмма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376611"/>
              </p:ext>
            </p:extLst>
          </p:nvPr>
        </p:nvGraphicFramePr>
        <p:xfrm>
          <a:off x="705445" y="4323"/>
          <a:ext cx="7757630" cy="436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Диаграмм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982002"/>
              </p:ext>
            </p:extLst>
          </p:nvPr>
        </p:nvGraphicFramePr>
        <p:xfrm>
          <a:off x="657969" y="849922"/>
          <a:ext cx="8136904" cy="392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Прямоугольный треугольник 55"/>
          <p:cNvSpPr/>
          <p:nvPr/>
        </p:nvSpPr>
        <p:spPr>
          <a:xfrm flipH="1" flipV="1">
            <a:off x="658164" y="4164034"/>
            <a:ext cx="7730260" cy="2519699"/>
          </a:xfrm>
          <a:prstGeom prst="rtTriangle">
            <a:avLst/>
          </a:prstGeom>
          <a:solidFill>
            <a:srgbClr val="E2AC00">
              <a:alpha val="2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7" name="Диаграмма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827774"/>
              </p:ext>
            </p:extLst>
          </p:nvPr>
        </p:nvGraphicFramePr>
        <p:xfrm>
          <a:off x="765596" y="4661657"/>
          <a:ext cx="7753350" cy="146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2" name="Группа 51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3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4" name="Рисунок 6" descr="лого.bmp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grpSp>
        <p:nvGrpSpPr>
          <p:cNvPr id="79" name="Группа 42"/>
          <p:cNvGrpSpPr/>
          <p:nvPr/>
        </p:nvGrpSpPr>
        <p:grpSpPr>
          <a:xfrm>
            <a:off x="554939" y="6545075"/>
            <a:ext cx="5176543" cy="215444"/>
            <a:chOff x="6156160" y="2007816"/>
            <a:chExt cx="2053972" cy="215444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6156160" y="2029920"/>
              <a:ext cx="82638" cy="144000"/>
            </a:xfrm>
            <a:prstGeom prst="rect">
              <a:avLst/>
            </a:prstGeom>
            <a:gradFill flip="none" rotWithShape="1">
              <a:gsLst>
                <a:gs pos="0">
                  <a:srgbClr val="E2AC00"/>
                </a:gs>
                <a:gs pos="50000">
                  <a:srgbClr val="00BC55">
                    <a:tint val="44500"/>
                    <a:satMod val="160000"/>
                  </a:srgbClr>
                </a:gs>
                <a:gs pos="100000">
                  <a:srgbClr val="00BC5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290625" y="2007816"/>
              <a:ext cx="19195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14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Расходы на обслуживание государственного долга</a:t>
              </a:r>
              <a:endPara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41696" y="116632"/>
            <a:ext cx="704284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ГОСУДАРСТВЕННЫЙ ДОЛГ МУРМАНСКОЙ ОБЛАСТИ</a:t>
            </a:r>
          </a:p>
        </p:txBody>
      </p:sp>
      <p:sp>
        <p:nvSpPr>
          <p:cNvPr id="51" name="TextBox 13"/>
          <p:cNvSpPr txBox="1">
            <a:spLocks noChangeArrowheads="1"/>
          </p:cNvSpPr>
          <p:nvPr/>
        </p:nvSpPr>
        <p:spPr bwMode="auto">
          <a:xfrm>
            <a:off x="7956376" y="620688"/>
            <a:ext cx="10769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i="1" dirty="0" err="1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05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8892480" y="4329104"/>
            <a:ext cx="0" cy="36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380401"/>
              </p:ext>
            </p:extLst>
          </p:nvPr>
        </p:nvGraphicFramePr>
        <p:xfrm>
          <a:off x="683568" y="4653136"/>
          <a:ext cx="8064896" cy="146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812273" y="4725144"/>
            <a:ext cx="7864183" cy="67443"/>
            <a:chOff x="812273" y="4725144"/>
            <a:chExt cx="7864183" cy="67443"/>
          </a:xfrm>
        </p:grpSpPr>
        <p:grpSp>
          <p:nvGrpSpPr>
            <p:cNvPr id="58" name="Группа 38"/>
            <p:cNvGrpSpPr/>
            <p:nvPr/>
          </p:nvGrpSpPr>
          <p:grpSpPr>
            <a:xfrm>
              <a:off x="812273" y="4725144"/>
              <a:ext cx="7855365" cy="67443"/>
              <a:chOff x="251520" y="4311104"/>
              <a:chExt cx="8640960" cy="54000"/>
            </a:xfrm>
          </p:grpSpPr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251520" y="4365104"/>
                <a:ext cx="864096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251520" y="4311104"/>
                <a:ext cx="0" cy="54000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Прямая соединительная линия 67"/>
            <p:cNvCxnSpPr/>
            <p:nvPr/>
          </p:nvCxnSpPr>
          <p:spPr>
            <a:xfrm>
              <a:off x="8676456" y="4725144"/>
              <a:ext cx="0" cy="67443"/>
            </a:xfrm>
            <a:prstGeom prst="line">
              <a:avLst/>
            </a:prstGeom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744847" y="757320"/>
            <a:ext cx="3371122" cy="954107"/>
          </a:xfrm>
          <a:prstGeom prst="rect">
            <a:avLst/>
          </a:prstGeom>
          <a:pattFill prst="lt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rgbClr val="1F497D">
                <a:lumMod val="75000"/>
              </a:srgbClr>
            </a:solidFill>
            <a:prstDash val="dash"/>
            <a:miter lim="800000"/>
            <a:headEnd/>
            <a:tailEnd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сложившихся параметрах  доходов и расходов к 2018 году ожидается рост госдолга на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28 923,7 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70" name="Группа 42"/>
          <p:cNvGrpSpPr/>
          <p:nvPr/>
        </p:nvGrpSpPr>
        <p:grpSpPr>
          <a:xfrm>
            <a:off x="565576" y="6252847"/>
            <a:ext cx="3048792" cy="430887"/>
            <a:chOff x="6156160" y="2029920"/>
            <a:chExt cx="1885304" cy="430887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6156160" y="2029920"/>
              <a:ext cx="123688" cy="1440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91824" y="2029920"/>
              <a:ext cx="16496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14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Кредиты кредитных организаций</a:t>
              </a:r>
              <a:endPara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73" name="Группа 42"/>
          <p:cNvGrpSpPr/>
          <p:nvPr/>
        </p:nvGrpSpPr>
        <p:grpSpPr>
          <a:xfrm>
            <a:off x="5230965" y="6324855"/>
            <a:ext cx="2304264" cy="215444"/>
            <a:chOff x="6156160" y="2029920"/>
            <a:chExt cx="1885304" cy="27628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6156160" y="2029920"/>
              <a:ext cx="144016" cy="1846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391824" y="2029920"/>
              <a:ext cx="1649640" cy="27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14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Бюджетные кредиты</a:t>
              </a:r>
              <a:endPara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76" name="Группа 42"/>
          <p:cNvGrpSpPr/>
          <p:nvPr/>
        </p:nvGrpSpPr>
        <p:grpSpPr>
          <a:xfrm>
            <a:off x="5230965" y="6570875"/>
            <a:ext cx="2711769" cy="430887"/>
            <a:chOff x="6156160" y="2029920"/>
            <a:chExt cx="1885304" cy="430887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6156160" y="2029920"/>
              <a:ext cx="122639" cy="1440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91824" y="2029920"/>
              <a:ext cx="16496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14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Долговая нагрузка региона,%</a:t>
              </a:r>
              <a:endPara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87" name="Овал 86"/>
          <p:cNvSpPr/>
          <p:nvPr/>
        </p:nvSpPr>
        <p:spPr>
          <a:xfrm>
            <a:off x="3399121" y="5369976"/>
            <a:ext cx="1160462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867,5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120,9%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Равнобедренный треугольник 87"/>
          <p:cNvSpPr/>
          <p:nvPr/>
        </p:nvSpPr>
        <p:spPr>
          <a:xfrm>
            <a:off x="3521235" y="5509221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406985" y="5316163"/>
            <a:ext cx="1160462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416,8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26,3%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Равнобедренный треугольник 89"/>
          <p:cNvSpPr/>
          <p:nvPr/>
        </p:nvSpPr>
        <p:spPr>
          <a:xfrm flipV="1">
            <a:off x="5540700" y="5495986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817383" y="5014193"/>
            <a:ext cx="1160462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312,4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77,1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Равнобедренный треугольник 91"/>
          <p:cNvSpPr/>
          <p:nvPr/>
        </p:nvSpPr>
        <p:spPr>
          <a:xfrm>
            <a:off x="1902957" y="5182192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782272" y="5135388"/>
            <a:ext cx="1160462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413,1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35,4%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Равнобедренный треугольник 95"/>
          <p:cNvSpPr/>
          <p:nvPr/>
        </p:nvSpPr>
        <p:spPr>
          <a:xfrm flipV="1">
            <a:off x="6915987" y="5315211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84369" y="2958979"/>
            <a:ext cx="10133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12 568,9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643220" y="2324354"/>
            <a:ext cx="10133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21 268,9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233256" y="2010326"/>
            <a:ext cx="10133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25 233,3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821217" y="1484784"/>
            <a:ext cx="10133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32 650,0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423844" y="893534"/>
            <a:ext cx="10133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41 492,6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43843" y="-25188"/>
            <a:ext cx="7064327" cy="9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 ПАРАМЕТРЫ БЮДЖЕТА НА 2015 ГОД И ПЛАНОВЫЙ ПЕРИОД 2016 И 2017 ГОДОВ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122" y="6254791"/>
            <a:ext cx="824440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* Закон </a:t>
            </a:r>
            <a:r>
              <a:rPr lang="ru-RU" sz="105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Мурманской области от 20.12.2013 N </a:t>
            </a:r>
            <a:r>
              <a:rPr lang="ru-RU" sz="105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1700-01-ЗМО (</a:t>
            </a:r>
            <a:r>
              <a:rPr lang="ru-RU" sz="105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06.06.2014</a:t>
            </a:r>
            <a:r>
              <a:rPr lang="ru-RU" sz="105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"</a:t>
            </a:r>
            <a:r>
              <a:rPr lang="ru-RU" sz="105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областном бюджете на 2014 год и на плановый период 2015 и 2016 годов"</a:t>
            </a:r>
          </a:p>
          <a:p>
            <a:r>
              <a:rPr lang="ru-RU" sz="105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** Проект закона Мурманской области «Об областном бюджете на 2015 год и на плановый период 2016 и 2017 годов»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V="1">
            <a:off x="1568342" y="5064506"/>
            <a:ext cx="0" cy="2345612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28191"/>
              </p:ext>
            </p:extLst>
          </p:nvPr>
        </p:nvGraphicFramePr>
        <p:xfrm>
          <a:off x="658164" y="1014178"/>
          <a:ext cx="7986567" cy="489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9428"/>
                <a:gridCol w="934651"/>
                <a:gridCol w="921291"/>
                <a:gridCol w="876419"/>
                <a:gridCol w="1020199"/>
                <a:gridCol w="951743"/>
                <a:gridCol w="848457"/>
                <a:gridCol w="904379"/>
              </a:tblGrid>
              <a:tr h="6193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 год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3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Проект**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2014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Проект**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2015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Проект**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 2016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44 525,6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46 238,3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1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712,7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46 059,4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178,9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47 169,1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53 464,3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53 074,4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389,9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53 987,3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912,9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711,3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2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724,0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5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1 251,5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2 625,9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33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без учета условно утвержденных расходов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53 464,3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 </a:t>
                      </a: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074,4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389,9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52 735,8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338,6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54 085,4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1 </a:t>
                      </a:r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349,6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938,7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6 836,1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2 102,6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7 927,9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1 091,8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9 542,2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1 614,3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0" name="Рисунок 110" descr="27_Myrmanskaya_Ob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175949"/>
            <a:ext cx="1244814" cy="112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внобедренный треугольник 3"/>
          <p:cNvSpPr/>
          <p:nvPr/>
        </p:nvSpPr>
        <p:spPr>
          <a:xfrm flipV="1">
            <a:off x="4055971" y="5509323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6071061" y="5519578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 flipV="1">
            <a:off x="6071061" y="4813341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055971" y="2781535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flipV="1">
            <a:off x="6071061" y="2825150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6073973" y="3403784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7755202" y="2790956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7755202" y="3403784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7755202" y="4786558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7755202" y="5509323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323412" y="666118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4067944" y="3429000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flipV="1">
            <a:off x="4067944" y="4797152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467544" y="1124743"/>
            <a:ext cx="8374187" cy="4464497"/>
          </a:xfrm>
          <a:prstGeom prst="rtTriangle">
            <a:avLst/>
          </a:prstGeom>
          <a:pattFill prst="lt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718560"/>
              </p:ext>
            </p:extLst>
          </p:nvPr>
        </p:nvGraphicFramePr>
        <p:xfrm>
          <a:off x="467544" y="1340768"/>
          <a:ext cx="8281906" cy="1126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498053"/>
              </p:ext>
            </p:extLst>
          </p:nvPr>
        </p:nvGraphicFramePr>
        <p:xfrm>
          <a:off x="245689" y="1278500"/>
          <a:ext cx="8737423" cy="550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950" y="19439"/>
            <a:ext cx="7064327" cy="9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СТРУКТУРА ДОХОДОВ В ПРОЕКТЕ ОБЛАСТНОГО БЮДЖЕТА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1988262" y="3068959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-8,6%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(- 64,5)</a:t>
            </a:r>
          </a:p>
          <a:p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56"/>
          <p:cNvSpPr txBox="1">
            <a:spLocks noChangeArrowheads="1"/>
          </p:cNvSpPr>
          <p:nvPr/>
        </p:nvSpPr>
        <p:spPr bwMode="auto">
          <a:xfrm>
            <a:off x="2090683" y="4005064"/>
            <a:ext cx="857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+6,1%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(+2 231,6)</a:t>
            </a:r>
          </a:p>
          <a:p>
            <a:pPr algn="ctr"/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51"/>
          <p:cNvSpPr txBox="1">
            <a:spLocks noChangeArrowheads="1"/>
          </p:cNvSpPr>
          <p:nvPr/>
        </p:nvSpPr>
        <p:spPr bwMode="auto">
          <a:xfrm>
            <a:off x="4182091" y="2132856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23,9%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(-1 588,8)</a:t>
            </a:r>
          </a:p>
        </p:txBody>
      </p:sp>
      <p:sp>
        <p:nvSpPr>
          <p:cNvPr id="25" name="TextBox 56"/>
          <p:cNvSpPr txBox="1">
            <a:spLocks noChangeArrowheads="1"/>
          </p:cNvSpPr>
          <p:nvPr/>
        </p:nvSpPr>
        <p:spPr bwMode="auto">
          <a:xfrm>
            <a:off x="6308706" y="2040522"/>
            <a:ext cx="857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+1,3%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(+65,0)</a:t>
            </a:r>
          </a:p>
          <a:p>
            <a:pPr algn="ctr"/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56"/>
          <p:cNvSpPr txBox="1">
            <a:spLocks noChangeArrowheads="1"/>
          </p:cNvSpPr>
          <p:nvPr/>
        </p:nvSpPr>
        <p:spPr bwMode="auto">
          <a:xfrm>
            <a:off x="6315920" y="2648453"/>
            <a:ext cx="857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+1,9%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(+12,1)</a:t>
            </a:r>
          </a:p>
          <a:p>
            <a:pPr algn="ctr"/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51"/>
          <p:cNvSpPr txBox="1">
            <a:spLocks noChangeArrowheads="1"/>
          </p:cNvSpPr>
          <p:nvPr/>
        </p:nvSpPr>
        <p:spPr bwMode="auto">
          <a:xfrm>
            <a:off x="4322054" y="2833119"/>
            <a:ext cx="624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8,3%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(-57,4)</a:t>
            </a:r>
          </a:p>
        </p:txBody>
      </p:sp>
      <p:sp>
        <p:nvSpPr>
          <p:cNvPr id="28" name="TextBox 56"/>
          <p:cNvSpPr txBox="1">
            <a:spLocks noChangeArrowheads="1"/>
          </p:cNvSpPr>
          <p:nvPr/>
        </p:nvSpPr>
        <p:spPr bwMode="auto">
          <a:xfrm>
            <a:off x="4218789" y="4005064"/>
            <a:ext cx="857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+3,8%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(+1 467,3)</a:t>
            </a:r>
          </a:p>
          <a:p>
            <a:pPr algn="ctr"/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07021" y="4078813"/>
            <a:ext cx="857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+2,6%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(+1 032,5)</a:t>
            </a:r>
          </a:p>
          <a:p>
            <a:pPr algn="ctr"/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164323" y="838992"/>
            <a:ext cx="1160462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1 109,7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2,4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6307021" y="1025029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4067191" y="899019"/>
            <a:ext cx="1160462" cy="571504"/>
            <a:chOff x="4067191" y="899019"/>
            <a:chExt cx="1160462" cy="571504"/>
          </a:xfrm>
        </p:grpSpPr>
        <p:sp>
          <p:nvSpPr>
            <p:cNvPr id="35" name="Овал 34"/>
            <p:cNvSpPr/>
            <p:nvPr/>
          </p:nvSpPr>
          <p:spPr>
            <a:xfrm>
              <a:off x="4067191" y="899019"/>
              <a:ext cx="1160462" cy="57150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178,9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0,4%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 flipV="1">
              <a:off x="4251507" y="1124744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223829" y="647251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Ромб 1"/>
          <p:cNvSpPr/>
          <p:nvPr/>
        </p:nvSpPr>
        <p:spPr>
          <a:xfrm>
            <a:off x="1043608" y="6309320"/>
            <a:ext cx="216024" cy="216024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115616" y="6289575"/>
            <a:ext cx="220276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3687823" y="6309320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flipV="1">
            <a:off x="3780037" y="6525344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826144" y="6309320"/>
            <a:ext cx="369818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изменений увеличение/снижение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07704" y="1026901"/>
            <a:ext cx="1160462" cy="571504"/>
            <a:chOff x="1907704" y="1026901"/>
            <a:chExt cx="1160462" cy="571504"/>
          </a:xfrm>
        </p:grpSpPr>
        <p:sp>
          <p:nvSpPr>
            <p:cNvPr id="20" name="Овал 19"/>
            <p:cNvSpPr/>
            <p:nvPr/>
          </p:nvSpPr>
          <p:spPr>
            <a:xfrm>
              <a:off x="1907704" y="1026901"/>
              <a:ext cx="1160462" cy="57150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1 712,7 (</a:t>
              </a:r>
              <a:r>
                <a:rPr lang="ru-RU" sz="12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3,8%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1993278" y="1194900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51"/>
          <p:cNvSpPr txBox="1">
            <a:spLocks noChangeArrowheads="1"/>
          </p:cNvSpPr>
          <p:nvPr/>
        </p:nvSpPr>
        <p:spPr bwMode="auto">
          <a:xfrm>
            <a:off x="2148390" y="2219672"/>
            <a:ext cx="68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6,4%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(-454,4)</a:t>
            </a:r>
          </a:p>
        </p:txBody>
      </p:sp>
    </p:spTree>
    <p:extLst>
      <p:ext uri="{BB962C8B-B14F-4D97-AF65-F5344CB8AC3E}">
        <p14:creationId xmlns:p14="http://schemas.microsoft.com/office/powerpoint/2010/main" val="42502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6982599" y="1314209"/>
            <a:ext cx="1768198" cy="4340262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63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14534"/>
              </p:ext>
            </p:extLst>
          </p:nvPr>
        </p:nvGraphicFramePr>
        <p:xfrm>
          <a:off x="6936978" y="1015705"/>
          <a:ext cx="1711954" cy="4569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434"/>
                <a:gridCol w="837520"/>
              </a:tblGrid>
              <a:tr h="53659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635,4</a:t>
                      </a:r>
                      <a:endParaRPr lang="ru-RU" sz="1400" b="0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3,6%</a:t>
                      </a:r>
                      <a:endParaRPr lang="ru-RU" sz="12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</a:t>
                      </a:r>
                      <a:r>
                        <a:rPr lang="ru-RU" sz="140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072,0</a:t>
                      </a:r>
                      <a:endParaRPr lang="ru-RU" sz="1400" b="0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18,1%</a:t>
                      </a:r>
                      <a:endParaRPr lang="ru-RU" sz="12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b="0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r>
                        <a:rPr lang="ru-RU" sz="1200" i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lang="ru-RU" sz="1400" b="0" i="1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9,1%</a:t>
                      </a:r>
                      <a:endParaRPr lang="ru-RU" sz="1200" b="0" i="1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353,0</a:t>
                      </a:r>
                      <a:endParaRPr lang="ru-RU" sz="1400" b="0" i="1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26,8%</a:t>
                      </a:r>
                      <a:endParaRPr lang="ru-RU" sz="1200" b="0" i="1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lang="ru-RU" sz="1400" b="0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10,4%</a:t>
                      </a:r>
                      <a:endParaRPr lang="ru-RU" sz="12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400" b="0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r>
                        <a:rPr lang="ru-RU" sz="1200" i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 flipV="1">
            <a:off x="395536" y="897687"/>
            <a:ext cx="6480720" cy="4756784"/>
          </a:xfrm>
          <a:prstGeom prst="triangle">
            <a:avLst>
              <a:gd name="adj" fmla="val 99993"/>
            </a:avLst>
          </a:prstGeom>
          <a:pattFill prst="lt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05183"/>
              </p:ext>
            </p:extLst>
          </p:nvPr>
        </p:nvGraphicFramePr>
        <p:xfrm>
          <a:off x="715516" y="1124745"/>
          <a:ext cx="7102315" cy="521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95536" y="4323"/>
            <a:ext cx="7353374" cy="6463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ОБЪЕМОВ ПОСТУПЛЕНИЙ ПО НАЛОГОВЫМ ДОХОДАМ В РАЗРЕЗЕ ОСНОВНЫХ ВИДОВ ДОХОДОВ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4117344" y="6037580"/>
            <a:ext cx="1761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Проект 2015 год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1205781" y="6038166"/>
            <a:ext cx="273894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Закон 2014 год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23412" y="620688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87342" y="764704"/>
            <a:ext cx="220276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 (снижение)  доходов 2015  года к 2014 году</a:t>
            </a:r>
            <a:endParaRPr lang="ru-RU" sz="11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013029" y="1399223"/>
            <a:ext cx="205099" cy="4218976"/>
            <a:chOff x="7226007" y="1653747"/>
            <a:chExt cx="205099" cy="4218976"/>
          </a:xfrm>
        </p:grpSpPr>
        <p:sp>
          <p:nvSpPr>
            <p:cNvPr id="38" name="Равнобедренный треугольник 37"/>
            <p:cNvSpPr/>
            <p:nvPr/>
          </p:nvSpPr>
          <p:spPr>
            <a:xfrm>
              <a:off x="7226007" y="2256625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Равнобедренный треугольник 38"/>
            <p:cNvSpPr/>
            <p:nvPr/>
          </p:nvSpPr>
          <p:spPr>
            <a:xfrm flipV="1">
              <a:off x="7226007" y="3055217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flipV="1">
              <a:off x="7226007" y="3762746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flipV="1">
              <a:off x="7226007" y="4390404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авнобедренный треугольник 42"/>
            <p:cNvSpPr/>
            <p:nvPr/>
          </p:nvSpPr>
          <p:spPr>
            <a:xfrm flipV="1">
              <a:off x="7226007" y="5712981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Равнобедренный треугольник 43"/>
            <p:cNvSpPr/>
            <p:nvPr/>
          </p:nvSpPr>
          <p:spPr>
            <a:xfrm>
              <a:off x="7236296" y="1653747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>
              <a:off x="7236296" y="5040446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22732" y="6016264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∑ 36 675,5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646802" y="6028288"/>
            <a:ext cx="1384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∑ 38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907,1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7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38" name="Прямоугольник 37"/>
          <p:cNvSpPr/>
          <p:nvPr/>
        </p:nvSpPr>
        <p:spPr>
          <a:xfrm>
            <a:off x="0" y="3670284"/>
            <a:ext cx="9144000" cy="2899683"/>
          </a:xfrm>
          <a:prstGeom prst="rect">
            <a:avLst/>
          </a:prstGeom>
          <a:solidFill>
            <a:srgbClr val="00BC5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275856" y="3861048"/>
            <a:ext cx="2232248" cy="1584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67544" y="4797152"/>
            <a:ext cx="2736304" cy="1584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275856" y="5517232"/>
            <a:ext cx="3600400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580112" y="3861048"/>
            <a:ext cx="1296144" cy="1584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948264" y="3861048"/>
            <a:ext cx="2088232" cy="2520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3861048"/>
            <a:ext cx="273630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95536" y="-13738"/>
            <a:ext cx="728136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ФАКТОРЫ, ВЛИЯЮЩИЕ НА ОБЪЕМ И СТРУКТУРУ РАСХОДОВ ОБЛАСТНОГО БЮДЖЕТА</a:t>
            </a:r>
            <a:endParaRPr lang="ru-RU" b="1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gray">
          <a:xfrm>
            <a:off x="2479973" y="1653217"/>
            <a:ext cx="980817" cy="320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prstTxWarp prst="textFadeRight">
              <a:avLst>
                <a:gd name="adj" fmla="val 22048"/>
              </a:avLst>
            </a:prstTxWarp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37" name="Picture 2" descr="http://pics.top.rbc.ru/top_pics/uniora/93/1299328179_0793.250x200.jpeg"/>
          <p:cNvPicPr>
            <a:picLocks noChangeAspect="1" noChangeArrowheads="1"/>
          </p:cNvPicPr>
          <p:nvPr/>
        </p:nvPicPr>
        <p:blipFill>
          <a:blip r:embed="rId7" cstate="print"/>
          <a:srcRect t="8621" b="5172"/>
          <a:stretch>
            <a:fillRect/>
          </a:stretch>
        </p:blipFill>
        <p:spPr bwMode="auto">
          <a:xfrm>
            <a:off x="518427" y="825632"/>
            <a:ext cx="1944216" cy="134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0" name="Группа 48"/>
          <p:cNvGrpSpPr/>
          <p:nvPr/>
        </p:nvGrpSpPr>
        <p:grpSpPr>
          <a:xfrm>
            <a:off x="1475656" y="2492896"/>
            <a:ext cx="6768752" cy="72008"/>
            <a:chOff x="1475656" y="2780928"/>
            <a:chExt cx="6768752" cy="72008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1475656" y="2780928"/>
              <a:ext cx="6768752" cy="0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1628056" y="2852936"/>
              <a:ext cx="6328320" cy="0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Прямоугольник 42"/>
          <p:cNvSpPr/>
          <p:nvPr/>
        </p:nvSpPr>
        <p:spPr>
          <a:xfrm>
            <a:off x="467544" y="2514382"/>
            <a:ext cx="1997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Сокращение: </a:t>
            </a:r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5536" y="3501008"/>
            <a:ext cx="1997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Ключевые условия: </a:t>
            </a:r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911752" y="3861048"/>
            <a:ext cx="22322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плановых объемов расходов бюджета на поэтапное повышение оплаты труда отдельных категорий работников бюджетной сферы к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прогнозным значениям уровня средней заработной платы по региону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 учетом фактически сложившегося размера средней заработной платы в отчетном периоде</a:t>
            </a:r>
            <a:endParaRPr lang="ru-RU" sz="13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3789040"/>
            <a:ext cx="13681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оптимизация расходов на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органов государственной власти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Мурманской области</a:t>
            </a:r>
            <a:endParaRPr lang="ru-RU" sz="13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3933056"/>
            <a:ext cx="216024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630238" algn="l"/>
              </a:tabLst>
            </a:pP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принятых обязательств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учетом прекращающихся расходных обязательств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ограниченного срока действия и изменения контингента получателей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67544" y="4725144"/>
            <a:ext cx="27363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установление и исполнение расходных обязательств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пределах полномочий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отнесенных Конституцией Российской Федерации и федеральными законами к полномочиям органов государственной власти Мурманской области</a:t>
            </a:r>
            <a:endParaRPr lang="ru-RU" sz="13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47864" y="5517232"/>
            <a:ext cx="3600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дифференциации оплаты труда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основного и прочего вспомогательного и административно-хозяйственного персонала в государственных учреждениях культуры</a:t>
            </a:r>
            <a:endParaRPr lang="ru-RU" sz="13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95536" y="3861048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630238" algn="l"/>
              </a:tabLst>
            </a:pPr>
            <a:r>
              <a:rPr lang="ru-RU" sz="12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мер социальной поддержки населения региона и их установление исходя из </a:t>
            </a:r>
            <a:r>
              <a:rPr lang="ru-RU" sz="12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критериев </a:t>
            </a:r>
            <a:r>
              <a:rPr lang="ru-RU" sz="125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2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нуждаемости и </a:t>
            </a:r>
            <a:r>
              <a:rPr lang="ru-RU" sz="125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</a:t>
            </a:r>
            <a:r>
              <a:rPr lang="ru-RU" sz="12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численности</a:t>
            </a:r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ltGray">
          <a:xfrm>
            <a:off x="2630586" y="2651603"/>
            <a:ext cx="4461694" cy="733748"/>
          </a:xfrm>
          <a:prstGeom prst="homePlate">
            <a:avLst>
              <a:gd name="adj" fmla="val 51551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00BC55">
                  <a:tint val="44500"/>
                  <a:satMod val="160000"/>
                </a:srgbClr>
              </a:gs>
              <a:gs pos="100000">
                <a:srgbClr val="00BC55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>
            <a:off x="1916551" y="2564904"/>
            <a:ext cx="1033391" cy="1005210"/>
            <a:chOff x="2161" y="696"/>
            <a:chExt cx="1360" cy="1356"/>
          </a:xfrm>
        </p:grpSpPr>
        <p:grpSp>
          <p:nvGrpSpPr>
            <p:cNvPr id="56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58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7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rgbClr val="00BC55">
                    <a:tint val="44500"/>
                    <a:satMod val="160000"/>
                  </a:srgbClr>
                </a:gs>
                <a:gs pos="100000">
                  <a:srgbClr val="00BC55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" name="Rectangle 12"/>
          <p:cNvSpPr>
            <a:spLocks noChangeArrowheads="1"/>
          </p:cNvSpPr>
          <p:nvPr/>
        </p:nvSpPr>
        <p:spPr bwMode="white">
          <a:xfrm>
            <a:off x="2038886" y="2835193"/>
            <a:ext cx="8002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endPara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3059832" y="2705478"/>
            <a:ext cx="352839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«базовых» объемов отдельных видов расходов областного бюджета</a:t>
            </a:r>
            <a:endParaRPr lang="en-US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7843"/>
              </p:ext>
            </p:extLst>
          </p:nvPr>
        </p:nvGraphicFramePr>
        <p:xfrm>
          <a:off x="4603726" y="836712"/>
          <a:ext cx="4041005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23"/>
                <a:gridCol w="1378424"/>
                <a:gridCol w="188115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rgbClr val="00BC55">
                            <a:tint val="44500"/>
                            <a:satMod val="160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 работников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государственных учреждений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rgbClr val="00BC55">
                            <a:tint val="44500"/>
                            <a:satMod val="160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государственных  гражданских служащих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rgbClr val="00BC55">
                            <a:tint val="44500"/>
                            <a:satMod val="160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745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rgbClr val="00BC55">
                            <a:tint val="44500"/>
                            <a:satMod val="160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5,5%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rgbClr val="00BC55">
                            <a:tint val="44500"/>
                            <a:satMod val="160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Индексация приостановлена</a:t>
                      </a:r>
                      <a:endParaRPr lang="ru-RU" sz="14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7900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rgbClr val="00BC55">
                            <a:tint val="44500"/>
                            <a:satMod val="160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745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4,5%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5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rgbClr val="00BC55">
                            <a:tint val="44500"/>
                            <a:satMod val="160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4,3%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rgbClr val="00BC55">
                            <a:tint val="44500"/>
                            <a:satMod val="160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" name="Picture 4" descr="http://ts3.mm.bing.net/th?id=I.4832912695100274&amp;pid=1.9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701673" y="1772816"/>
            <a:ext cx="1113525" cy="72008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9" name="Прямоугольник 38"/>
          <p:cNvSpPr/>
          <p:nvPr/>
        </p:nvSpPr>
        <p:spPr>
          <a:xfrm>
            <a:off x="2627784" y="809417"/>
            <a:ext cx="1918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Индексация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пределах темпов, установленных на федеральном уровне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16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ый треугольник 37"/>
          <p:cNvSpPr/>
          <p:nvPr/>
        </p:nvSpPr>
        <p:spPr>
          <a:xfrm flipH="1">
            <a:off x="467544" y="875153"/>
            <a:ext cx="8291012" cy="4714087"/>
          </a:xfrm>
          <a:prstGeom prst="rtTriangle">
            <a:avLst/>
          </a:prstGeom>
          <a:pattFill prst="ltUp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Диаграм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899599"/>
              </p:ext>
            </p:extLst>
          </p:nvPr>
        </p:nvGraphicFramePr>
        <p:xfrm>
          <a:off x="467544" y="878733"/>
          <a:ext cx="8515568" cy="564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292655"/>
              </p:ext>
            </p:extLst>
          </p:nvPr>
        </p:nvGraphicFramePr>
        <p:xfrm>
          <a:off x="467544" y="736654"/>
          <a:ext cx="8515569" cy="180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442204" y="76267"/>
            <a:ext cx="674593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1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ДИНАМИКА РАСХОДОВ ОБЛАСТНОГО БЮДЖЕТА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63002" y="598154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Ромб 38"/>
          <p:cNvSpPr/>
          <p:nvPr/>
        </p:nvSpPr>
        <p:spPr>
          <a:xfrm>
            <a:off x="1043608" y="6309320"/>
            <a:ext cx="216024" cy="216024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15616" y="6289575"/>
            <a:ext cx="220276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3687823" y="6309320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flipV="1">
            <a:off x="3780037" y="6525344"/>
            <a:ext cx="194810" cy="159742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826144" y="6309320"/>
            <a:ext cx="369818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изменений увеличение/снижение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084168" y="692696"/>
            <a:ext cx="1160462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2 724,0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5,0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6228184" y="878733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131618" y="1027032"/>
            <a:ext cx="1160462" cy="571504"/>
            <a:chOff x="4059610" y="1027032"/>
            <a:chExt cx="1160462" cy="571504"/>
          </a:xfrm>
        </p:grpSpPr>
        <p:sp>
          <p:nvSpPr>
            <p:cNvPr id="44" name="Овал 43"/>
            <p:cNvSpPr/>
            <p:nvPr/>
          </p:nvSpPr>
          <p:spPr>
            <a:xfrm>
              <a:off x="4059610" y="1027032"/>
              <a:ext cx="1160462" cy="57150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12,9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200" dirty="0" smtClean="0">
                  <a:solidFill>
                    <a:srgbClr val="009242"/>
                  </a:solidFill>
                  <a:latin typeface="Times New Roman" pitchFamily="18" charset="0"/>
                  <a:cs typeface="Times New Roman" pitchFamily="18" charset="0"/>
                </a:rPr>
                <a:t>1,7</a:t>
              </a:r>
              <a:r>
                <a:rPr lang="ru-RU" sz="12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>
              <a:off x="4145184" y="1196752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6"/>
          <p:cNvSpPr txBox="1">
            <a:spLocks noChangeArrowheads="1"/>
          </p:cNvSpPr>
          <p:nvPr/>
        </p:nvSpPr>
        <p:spPr bwMode="auto">
          <a:xfrm>
            <a:off x="2091999" y="2276872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-12,9%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(- 663,2)</a:t>
            </a:r>
          </a:p>
          <a:p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6"/>
          <p:cNvSpPr txBox="1">
            <a:spLocks noChangeArrowheads="1"/>
          </p:cNvSpPr>
          <p:nvPr/>
        </p:nvSpPr>
        <p:spPr bwMode="auto">
          <a:xfrm>
            <a:off x="2234104" y="3970703"/>
            <a:ext cx="857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dirty="0" smtClean="0">
                <a:solidFill>
                  <a:srgbClr val="00BC55"/>
                </a:solidFill>
                <a:latin typeface="Times New Roman" pitchFamily="18" charset="0"/>
                <a:cs typeface="Times New Roman" pitchFamily="18" charset="0"/>
              </a:rPr>
              <a:t>0,6%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(+273,3)</a:t>
            </a:r>
          </a:p>
          <a:p>
            <a:pPr algn="ctr"/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6"/>
          <p:cNvSpPr txBox="1">
            <a:spLocks noChangeArrowheads="1"/>
          </p:cNvSpPr>
          <p:nvPr/>
        </p:nvSpPr>
        <p:spPr bwMode="auto">
          <a:xfrm>
            <a:off x="6315920" y="2274594"/>
            <a:ext cx="857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+6,8%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(+266,9)</a:t>
            </a:r>
          </a:p>
          <a:p>
            <a:pPr algn="ctr"/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1"/>
          <p:cNvSpPr txBox="1">
            <a:spLocks noChangeArrowheads="1"/>
          </p:cNvSpPr>
          <p:nvPr/>
        </p:nvSpPr>
        <p:spPr bwMode="auto">
          <a:xfrm>
            <a:off x="4332996" y="2274594"/>
            <a:ext cx="700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12,3%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(-547,5)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234733" y="3934797"/>
            <a:ext cx="857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+0,4%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(+208,9)</a:t>
            </a:r>
          </a:p>
          <a:p>
            <a:pPr algn="ctr"/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315920" y="3934797"/>
            <a:ext cx="857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+2,2%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(+1 082,7)</a:t>
            </a:r>
          </a:p>
          <a:p>
            <a:pPr algn="ctr"/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031023" y="1753168"/>
            <a:ext cx="783941" cy="379089"/>
          </a:xfrm>
          <a:prstGeom prst="ellipse">
            <a:avLst/>
          </a:prstGeom>
          <a:pattFill prst="pct70">
            <a:fgClr>
              <a:schemeClr val="bg1"/>
            </a:fgClr>
            <a:bgClr>
              <a:schemeClr val="accent5">
                <a:lumMod val="40000"/>
                <a:lumOff val="60000"/>
              </a:schemeClr>
            </a:bgClr>
          </a:pattFill>
          <a:ln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2,5%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8014531" y="1598536"/>
            <a:ext cx="794706" cy="368486"/>
          </a:xfrm>
          <a:prstGeom prst="ellipse">
            <a:avLst/>
          </a:prstGeom>
          <a:pattFill prst="pct70">
            <a:fgClr>
              <a:schemeClr val="bg1"/>
            </a:fgClr>
            <a:bgClr>
              <a:schemeClr val="accent5">
                <a:lumMod val="40000"/>
                <a:lumOff val="60000"/>
              </a:schemeClr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5,0%</a:t>
            </a:r>
          </a:p>
        </p:txBody>
      </p:sp>
      <p:sp>
        <p:nvSpPr>
          <p:cNvPr id="54" name="Овал 53"/>
          <p:cNvSpPr/>
          <p:nvPr/>
        </p:nvSpPr>
        <p:spPr>
          <a:xfrm>
            <a:off x="2162446" y="990871"/>
            <a:ext cx="1160462" cy="57150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389,9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-0,7%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flipV="1">
            <a:off x="2234104" y="1196752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рямоугольник 180"/>
          <p:cNvSpPr/>
          <p:nvPr/>
        </p:nvSpPr>
        <p:spPr>
          <a:xfrm>
            <a:off x="5777880" y="6566511"/>
            <a:ext cx="1098376" cy="119343"/>
          </a:xfrm>
          <a:prstGeom prst="rect">
            <a:avLst/>
          </a:prstGeom>
          <a:solidFill>
            <a:schemeClr val="bg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777880" y="6428273"/>
            <a:ext cx="1098376" cy="119343"/>
          </a:xfrm>
          <a:prstGeom prst="rect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9" name="Арка 178"/>
          <p:cNvSpPr/>
          <p:nvPr/>
        </p:nvSpPr>
        <p:spPr>
          <a:xfrm rot="5400000">
            <a:off x="3917769" y="1897449"/>
            <a:ext cx="5592430" cy="3707904"/>
          </a:xfrm>
          <a:prstGeom prst="blockArc">
            <a:avLst>
              <a:gd name="adj1" fmla="val 10925021"/>
              <a:gd name="adj2" fmla="val 21429942"/>
              <a:gd name="adj3" fmla="val 3299"/>
            </a:avLst>
          </a:prstGeom>
          <a:solidFill>
            <a:schemeClr val="accent3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5400000">
            <a:off x="3854055" y="1774393"/>
            <a:ext cx="5919104" cy="3924436"/>
          </a:xfrm>
          <a:prstGeom prst="blockArc">
            <a:avLst>
              <a:gd name="adj1" fmla="val 10781681"/>
              <a:gd name="adj2" fmla="val 21559881"/>
              <a:gd name="adj3" fmla="val 3669"/>
            </a:avLst>
          </a:prstGeom>
          <a:solidFill>
            <a:schemeClr val="bg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34463"/>
              </p:ext>
            </p:extLst>
          </p:nvPr>
        </p:nvGraphicFramePr>
        <p:xfrm>
          <a:off x="3905707" y="834460"/>
          <a:ext cx="2693634" cy="94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2333"/>
                <a:gridCol w="1211301"/>
              </a:tblGrid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40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</a:t>
                      </a:r>
                      <a:endParaRPr lang="ru-RU" sz="14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alpha val="18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shade val="67500"/>
                            <a:satMod val="115000"/>
                            <a:alpha val="6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shade val="100000"/>
                            <a:satMod val="115000"/>
                            <a:alpha val="53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37 146,0</a:t>
                      </a:r>
                      <a:endParaRPr lang="ru-RU" sz="14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shade val="67500"/>
                            <a:satMod val="115000"/>
                            <a:alpha val="59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alpha val="18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shade val="67500"/>
                            <a:satMod val="115000"/>
                            <a:alpha val="6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shade val="100000"/>
                            <a:satMod val="115000"/>
                            <a:alpha val="53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shade val="67500"/>
                            <a:satMod val="115000"/>
                            <a:alpha val="59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alpha val="18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shade val="67500"/>
                            <a:satMod val="115000"/>
                            <a:alpha val="6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shade val="100000"/>
                            <a:satMod val="115000"/>
                            <a:alpha val="53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shade val="67500"/>
                            <a:satMod val="115000"/>
                            <a:alpha val="59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alpha val="18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shade val="67500"/>
                            <a:satMod val="115000"/>
                            <a:alpha val="6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shade val="100000"/>
                            <a:satMod val="115000"/>
                            <a:alpha val="53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39 872,5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  <a:shade val="67500"/>
                            <a:satMod val="115000"/>
                            <a:alpha val="59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889" y="692696"/>
              <a:ext cx="5328591" cy="7615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6511" y="669504"/>
              <a:ext cx="5328591" cy="761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67" name="Прямоугольник 66"/>
          <p:cNvSpPr/>
          <p:nvPr/>
        </p:nvSpPr>
        <p:spPr>
          <a:xfrm>
            <a:off x="1772816" y="785751"/>
            <a:ext cx="2002994" cy="830997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человеческого капитала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915817" y="2525995"/>
            <a:ext cx="144015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и безопасная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96869" y="5768695"/>
            <a:ext cx="1752398" cy="830997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государственное управление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825827" y="4335346"/>
            <a:ext cx="170295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Устойчивый </a:t>
            </a:r>
            <a:endParaRPr lang="ru-RU" sz="1600" b="1" dirty="0" smtClean="0">
              <a:solidFill>
                <a:srgbClr val="2D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</a:t>
            </a:r>
          </a:p>
          <a:p>
            <a:pPr algn="ctr"/>
            <a:r>
              <a:rPr lang="ru-RU" sz="1600" b="1" dirty="0" smtClean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Заголовок 1"/>
          <p:cNvSpPr txBox="1">
            <a:spLocks/>
          </p:cNvSpPr>
          <p:nvPr/>
        </p:nvSpPr>
        <p:spPr bwMode="auto">
          <a:xfrm>
            <a:off x="395536" y="93789"/>
            <a:ext cx="674593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1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КЛЮЧЕВЫЕ НАПРАВЛЕНИЯ РАСХОДОВ ОБЛАСТНОГО БЮДЖЕТА </a:t>
            </a:r>
            <a:r>
              <a:rPr lang="ru-RU" sz="1800" b="1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(млн. рублей)</a:t>
            </a:r>
            <a:endParaRPr lang="ru-RU" sz="1800" i="1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6" name="Рисунок 110" descr="27_Myrmanskaya_Ob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308" y="2296649"/>
            <a:ext cx="2732208" cy="23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79912" y="764704"/>
            <a:ext cx="2934072" cy="1119502"/>
          </a:xfrm>
          <a:prstGeom prst="rect">
            <a:avLst/>
          </a:prstGeom>
          <a:noFill/>
          <a:ln w="635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9" name="Таблица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08134"/>
              </p:ext>
            </p:extLst>
          </p:nvPr>
        </p:nvGraphicFramePr>
        <p:xfrm>
          <a:off x="4544440" y="2496897"/>
          <a:ext cx="2611728" cy="94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8483"/>
                <a:gridCol w="1163245"/>
              </a:tblGrid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40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</a:t>
                      </a:r>
                      <a:endParaRPr lang="ru-RU" sz="14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alpha val="33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alpha val="26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28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6 853,9</a:t>
                      </a:r>
                      <a:endParaRPr lang="ru-RU" sz="14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alpha val="74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alpha val="57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alpha val="33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alpha val="26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28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alpha val="74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alpha val="57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alpha val="33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alpha val="26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28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4 952,9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alpha val="74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alpha val="57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alpha val="33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alpha val="26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28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4 873,8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alpha val="74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alpha val="57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8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1" name="Таблица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2093"/>
              </p:ext>
            </p:extLst>
          </p:nvPr>
        </p:nvGraphicFramePr>
        <p:xfrm>
          <a:off x="4740997" y="4278230"/>
          <a:ext cx="2608003" cy="94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758"/>
                <a:gridCol w="1163245"/>
              </a:tblGrid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40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</a:t>
                      </a:r>
                      <a:endParaRPr lang="ru-RU" sz="14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alpha val="41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alpha val="32000"/>
                          </a:schemeClr>
                        </a:gs>
                        <a:gs pos="100000">
                          <a:schemeClr val="accent4">
                            <a:alpha val="14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3 148,9</a:t>
                      </a:r>
                      <a:endParaRPr lang="ru-RU" sz="14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alpha val="79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alpha val="66000"/>
                          </a:schemeClr>
                        </a:gs>
                        <a:gs pos="100000">
                          <a:schemeClr val="accent4">
                            <a:alpha val="36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alpha val="41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alpha val="32000"/>
                          </a:schemeClr>
                        </a:gs>
                        <a:gs pos="100000">
                          <a:schemeClr val="accent4">
                            <a:alpha val="14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alpha val="79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alpha val="66000"/>
                          </a:schemeClr>
                        </a:gs>
                        <a:gs pos="100000">
                          <a:schemeClr val="accent4">
                            <a:alpha val="36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alpha val="41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alpha val="32000"/>
                          </a:schemeClr>
                        </a:gs>
                        <a:gs pos="100000">
                          <a:schemeClr val="accent4">
                            <a:alpha val="14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3 253,2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alpha val="79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alpha val="66000"/>
                          </a:schemeClr>
                        </a:gs>
                        <a:gs pos="100000">
                          <a:schemeClr val="accent4">
                            <a:alpha val="36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alpha val="41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alpha val="32000"/>
                          </a:schemeClr>
                        </a:gs>
                        <a:gs pos="100000">
                          <a:schemeClr val="accent4">
                            <a:alpha val="14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3 381,6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alpha val="79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alpha val="66000"/>
                          </a:schemeClr>
                        </a:gs>
                        <a:gs pos="100000">
                          <a:schemeClr val="accent4">
                            <a:alpha val="36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5182"/>
              </p:ext>
            </p:extLst>
          </p:nvPr>
        </p:nvGraphicFramePr>
        <p:xfrm>
          <a:off x="3034508" y="5658463"/>
          <a:ext cx="2553880" cy="931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0635"/>
                <a:gridCol w="116324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40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</a:t>
                      </a:r>
                      <a:endParaRPr lang="ru-RU" sz="14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46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alpha val="22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alpha val="21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5 552,1</a:t>
                      </a:r>
                      <a:endParaRPr lang="ru-RU" sz="1400" b="0" i="1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78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alpha val="74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alpha val="84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46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alpha val="22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alpha val="21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6 780,2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78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alpha val="74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alpha val="84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46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alpha val="22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alpha val="21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5 712,8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78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alpha val="74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alpha val="84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6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46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alpha val="22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alpha val="21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5 306,6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78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alpha val="74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alpha val="84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55" name="Прямоугольник 154"/>
          <p:cNvSpPr/>
          <p:nvPr/>
        </p:nvSpPr>
        <p:spPr>
          <a:xfrm>
            <a:off x="7020272" y="620688"/>
            <a:ext cx="202679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 (снижение) 2015  года  к 2014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2" name="Группа 171"/>
          <p:cNvGrpSpPr/>
          <p:nvPr/>
        </p:nvGrpSpPr>
        <p:grpSpPr>
          <a:xfrm>
            <a:off x="7619758" y="4372211"/>
            <a:ext cx="1499318" cy="571504"/>
            <a:chOff x="7065068" y="1296265"/>
            <a:chExt cx="1499318" cy="571504"/>
          </a:xfrm>
        </p:grpSpPr>
        <p:sp>
          <p:nvSpPr>
            <p:cNvPr id="173" name="Овал 172"/>
            <p:cNvSpPr/>
            <p:nvPr/>
          </p:nvSpPr>
          <p:spPr>
            <a:xfrm>
              <a:off x="7065068" y="1296265"/>
              <a:ext cx="1499318" cy="57150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340,7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200" dirty="0" smtClean="0">
                  <a:solidFill>
                    <a:srgbClr val="009242"/>
                  </a:solidFill>
                  <a:latin typeface="Times New Roman" pitchFamily="18" charset="0"/>
                  <a:cs typeface="Times New Roman" pitchFamily="18" charset="0"/>
                </a:rPr>
                <a:t>10,8</a:t>
              </a:r>
              <a:r>
                <a:rPr lang="ru-RU" sz="12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Равнобедренный треугольник 173"/>
            <p:cNvSpPr/>
            <p:nvPr/>
          </p:nvSpPr>
          <p:spPr>
            <a:xfrm>
              <a:off x="7250034" y="1482265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6599341" y="6025468"/>
            <a:ext cx="1499318" cy="571504"/>
            <a:chOff x="7065068" y="1296265"/>
            <a:chExt cx="1499318" cy="571504"/>
          </a:xfrm>
        </p:grpSpPr>
        <p:sp>
          <p:nvSpPr>
            <p:cNvPr id="176" name="Овал 175"/>
            <p:cNvSpPr/>
            <p:nvPr/>
          </p:nvSpPr>
          <p:spPr>
            <a:xfrm>
              <a:off x="7065068" y="1296265"/>
              <a:ext cx="1499318" cy="57150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1 228,1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200" dirty="0" smtClean="0">
                  <a:solidFill>
                    <a:srgbClr val="009242"/>
                  </a:solidFill>
                  <a:latin typeface="Times New Roman" pitchFamily="18" charset="0"/>
                  <a:cs typeface="Times New Roman" pitchFamily="18" charset="0"/>
                </a:rPr>
                <a:t>22,1</a:t>
              </a:r>
              <a:r>
                <a:rPr lang="ru-RU" sz="12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Равнобедренный треугольник 176"/>
            <p:cNvSpPr/>
            <p:nvPr/>
          </p:nvSpPr>
          <p:spPr>
            <a:xfrm>
              <a:off x="7250034" y="1482265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107349" y="1246964"/>
            <a:ext cx="1499318" cy="571504"/>
            <a:chOff x="7107349" y="1246964"/>
            <a:chExt cx="1499318" cy="571504"/>
          </a:xfrm>
        </p:grpSpPr>
        <p:sp>
          <p:nvSpPr>
            <p:cNvPr id="158" name="Овал 157"/>
            <p:cNvSpPr/>
            <p:nvPr/>
          </p:nvSpPr>
          <p:spPr>
            <a:xfrm>
              <a:off x="7107349" y="1246964"/>
              <a:ext cx="1499318" cy="57150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676,8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1,8</a:t>
              </a:r>
              <a:r>
                <a:rPr lang="ru-RU" sz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Равнобедренный треугольник 124"/>
            <p:cNvSpPr/>
            <p:nvPr/>
          </p:nvSpPr>
          <p:spPr>
            <a:xfrm flipV="1">
              <a:off x="7389671" y="1465482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7609186" y="2857496"/>
            <a:ext cx="1499318" cy="571504"/>
            <a:chOff x="7107349" y="1246964"/>
            <a:chExt cx="1499318" cy="571504"/>
          </a:xfrm>
        </p:grpSpPr>
        <p:sp>
          <p:nvSpPr>
            <p:cNvPr id="127" name="Овал 126"/>
            <p:cNvSpPr/>
            <p:nvPr/>
          </p:nvSpPr>
          <p:spPr>
            <a:xfrm>
              <a:off x="7107349" y="1246964"/>
              <a:ext cx="1499318" cy="57150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1 677,5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(</a:t>
              </a:r>
              <a:r>
                <a:rPr lang="ru-RU" sz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24,5%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Равнобедренный треугольник 127"/>
            <p:cNvSpPr/>
            <p:nvPr/>
          </p:nvSpPr>
          <p:spPr>
            <a:xfrm flipV="1">
              <a:off x="7389671" y="1465482"/>
              <a:ext cx="194810" cy="159742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9" name="Рисунок 128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5" y="922334"/>
            <a:ext cx="1267855" cy="1267855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31" y="4681606"/>
            <a:ext cx="845886" cy="845886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15" y="1884206"/>
            <a:ext cx="974441" cy="974441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7" y="5124492"/>
            <a:ext cx="966491" cy="96649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4414928" y="2381742"/>
            <a:ext cx="2934072" cy="1119502"/>
          </a:xfrm>
          <a:prstGeom prst="rect">
            <a:avLst/>
          </a:prstGeom>
          <a:noFill/>
          <a:ln w="635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633641" y="4191093"/>
            <a:ext cx="2934072" cy="1119502"/>
          </a:xfrm>
          <a:prstGeom prst="rect">
            <a:avLst/>
          </a:prstGeom>
          <a:noFill/>
          <a:ln w="635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843808" y="5559669"/>
            <a:ext cx="2934072" cy="1119502"/>
          </a:xfrm>
          <a:prstGeom prst="rect">
            <a:avLst/>
          </a:prstGeom>
          <a:noFill/>
          <a:ln w="635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69191" y="908720"/>
            <a:ext cx="1672539" cy="5638894"/>
          </a:xfrm>
          <a:prstGeom prst="rect">
            <a:avLst/>
          </a:prstGeom>
          <a:pattFill prst="ltVert">
            <a:fgClr>
              <a:schemeClr val="bg2">
                <a:lumMod val="90000"/>
              </a:schemeClr>
            </a:fgClr>
            <a:bgClr>
              <a:schemeClr val="bg1"/>
            </a:bgClr>
          </a:pattFill>
          <a:ln w="63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059031"/>
              </p:ext>
            </p:extLst>
          </p:nvPr>
        </p:nvGraphicFramePr>
        <p:xfrm>
          <a:off x="378950" y="704621"/>
          <a:ext cx="7485752" cy="609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6" descr="лого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971600" y="-27384"/>
            <a:ext cx="6912768" cy="785794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Объемы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финансирования государственных программ Мурманской области </a:t>
            </a:r>
            <a:r>
              <a:rPr lang="ru-RU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2015 год уменьшились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 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785,5 млн. рублей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или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1,5%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 сравнению с 2014 годом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63002" y="598154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45751"/>
              </p:ext>
            </p:extLst>
          </p:nvPr>
        </p:nvGraphicFramePr>
        <p:xfrm>
          <a:off x="7276579" y="1018451"/>
          <a:ext cx="1565152" cy="5507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821"/>
                <a:gridCol w="669331"/>
              </a:tblGrid>
              <a:tr h="217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-163,4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-1,3%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45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84,0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0,7%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46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95,3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1,0%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23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1 229,2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29,4%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-272,1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-9,9%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-1 </a:t>
                      </a: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675,5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-48,0%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40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-25,3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-1,6%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5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36,7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2,5%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40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276,4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33,4%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51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-17,9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-1,8%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6,9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-0,9%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-247,9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-26,4%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98,1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-5,3%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5220072" y="3933056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∑ 51 915,4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36699" y="5229200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∑ 52 700,9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4356586" y="4653136"/>
            <a:ext cx="4393837" cy="1440160"/>
          </a:xfrm>
          <a:prstGeom prst="rect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  <a:ln w="31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774" y="4653136"/>
            <a:ext cx="3538170" cy="1296144"/>
          </a:xfrm>
          <a:prstGeom prst="rect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  <a:ln w="31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1059" y="1700808"/>
            <a:ext cx="8219365" cy="1944216"/>
          </a:xfrm>
          <a:prstGeom prst="rect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  <a:ln w="31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23338" y="1412776"/>
            <a:ext cx="4717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Объекты кап. строительства (реконструкции):</a:t>
            </a:r>
            <a:endParaRPr lang="ru-RU" sz="16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36511" y="-27384"/>
            <a:ext cx="9217023" cy="6907311"/>
            <a:chOff x="-36511" y="-27384"/>
            <a:chExt cx="9217023" cy="690731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50" y="4323"/>
              <a:ext cx="271926" cy="687560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386" y="6267221"/>
              <a:ext cx="554690" cy="560786"/>
            </a:xfrm>
            <a:prstGeom prst="rect">
              <a:avLst/>
            </a:prstGeom>
          </p:spPr>
        </p:pic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8567936" y="6385596"/>
              <a:ext cx="576064" cy="3240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None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Рисунок 6" descr="лого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8950" y="-27384"/>
              <a:ext cx="1071562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-2"/>
              <a:ext cx="415461" cy="6875604"/>
            </a:xfrm>
            <a:prstGeom prst="rect">
              <a:avLst/>
            </a:prstGeom>
          </p:spPr>
        </p:pic>
      </p:grpSp>
      <p:sp>
        <p:nvSpPr>
          <p:cNvPr id="5" name="Прямоугольная выноска 4"/>
          <p:cNvSpPr/>
          <p:nvPr/>
        </p:nvSpPr>
        <p:spPr>
          <a:xfrm>
            <a:off x="609600" y="3717032"/>
            <a:ext cx="3962400" cy="738664"/>
          </a:xfrm>
          <a:prstGeom prst="wedgeRectCallout">
            <a:avLst>
              <a:gd name="adj1" fmla="val -8550"/>
              <a:gd name="adj2" fmla="val 696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ГП "Развитие транспортной системы" - ассигнования программы снижены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272,1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9,9%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1224915" y="31369"/>
            <a:ext cx="6696744" cy="58931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Наибольшие отклонения затронули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государственных программ Мурманской области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kumimoji="0" lang="ru-RU" sz="16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млн.рублей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4788024" y="3718319"/>
            <a:ext cx="3962400" cy="738664"/>
          </a:xfrm>
          <a:prstGeom prst="wedgeRectCallout">
            <a:avLst>
              <a:gd name="adj1" fmla="val 10759"/>
              <a:gd name="adj2" fmla="val 63994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ГП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развитие энергетики" ассигнования программы снижены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1 675,5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48,0%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flipV="1">
            <a:off x="4947868" y="3789040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flipV="1">
            <a:off x="805932" y="3814320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682331" y="692696"/>
            <a:ext cx="3962400" cy="738664"/>
          </a:xfrm>
          <a:prstGeom prst="wedgeRectCallout">
            <a:avLst>
              <a:gd name="adj1" fmla="val 8686"/>
              <a:gd name="adj2" fmla="val 68042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ГП "Развитие физической культуры и спорта"- ассигнования программы снижены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247,9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26,4%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flipV="1">
            <a:off x="4932040" y="776742"/>
            <a:ext cx="194810" cy="15974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07260" y="692696"/>
            <a:ext cx="3962400" cy="738664"/>
          </a:xfrm>
          <a:prstGeom prst="wedgeRectCallout">
            <a:avLst>
              <a:gd name="adj1" fmla="val -8514"/>
              <a:gd name="adj2" fmla="val 66431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ГП "Развитие культуры и сохранение культурного наследия региона"-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ассигнования программы возросли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276,4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33,4%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874195" y="764704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64337"/>
              </p:ext>
            </p:extLst>
          </p:nvPr>
        </p:nvGraphicFramePr>
        <p:xfrm>
          <a:off x="4965090" y="1772815"/>
          <a:ext cx="3679641" cy="1832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1286"/>
                <a:gridCol w="688355"/>
              </a:tblGrid>
              <a:tr h="381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Спорткомплекс «Долина Уюта» в г. Мурманске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-143,3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Легкоатлетический  манеж в г. Мурманске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-125,1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7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Крытый каток с искусственным льдом в г. Апатиты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3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Плавательный бассейн в г. Кандалакша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Капремонт Дворца спорта "Металлург" п. Никель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49196"/>
              </p:ext>
            </p:extLst>
          </p:nvPr>
        </p:nvGraphicFramePr>
        <p:xfrm>
          <a:off x="660008" y="1772815"/>
          <a:ext cx="4214787" cy="1820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  <a:gridCol w="758403"/>
              </a:tblGrid>
              <a:tr h="519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Мурманская государственная обл. универсальная научная библиотека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Гарнизонный Дом офицеров для размещения театра кукол (ПСД)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Областная филармония в г. Мурманске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2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Мурманский обл. краеведческий музей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8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Апатитский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Дворец культуры им. Егорова В.К.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31406"/>
              </p:ext>
            </p:extLst>
          </p:nvPr>
        </p:nvGraphicFramePr>
        <p:xfrm>
          <a:off x="609600" y="4708178"/>
          <a:ext cx="3314328" cy="1169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0994"/>
                <a:gridCol w="573334"/>
              </a:tblGrid>
              <a:tr h="564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равной доступности услуг общественного транспорта на территории области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-134,0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5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Автомобильные дороги Мурманской области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b="1" i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</a:t>
                      </a:r>
                      <a:endParaRPr lang="ru-RU" sz="13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58160"/>
              </p:ext>
            </p:extLst>
          </p:nvPr>
        </p:nvGraphicFramePr>
        <p:xfrm>
          <a:off x="4499992" y="4725144"/>
          <a:ext cx="4075071" cy="129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6717"/>
                <a:gridCol w="688354"/>
              </a:tblGrid>
              <a:tr h="690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выпадающих доходов организациям, возникающих в результате государственного регулирования тарифов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-1 212,2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5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возмещение затрат за 2012 год организациям, предоставляющим услуги теплоснабжения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-265,3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ая выноска 24"/>
          <p:cNvSpPr/>
          <p:nvPr/>
        </p:nvSpPr>
        <p:spPr>
          <a:xfrm>
            <a:off x="529774" y="6218148"/>
            <a:ext cx="8034611" cy="523220"/>
          </a:xfrm>
          <a:prstGeom prst="wedgeRectCallout">
            <a:avLst>
              <a:gd name="adj1" fmla="val -8849"/>
              <a:gd name="adj2" fmla="val 41624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ГП "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региональными финансами, создание условий для эффективного и ответственного управления муниципальными финансами"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ассигнования увеличены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1 229,2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29,4%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611560" y="6267221"/>
            <a:ext cx="194810" cy="159742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indent="450850">
          <a:defRPr sz="1400" dirty="0"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47558</TotalTime>
  <Words>1841</Words>
  <Application>Microsoft Office PowerPoint</Application>
  <PresentationFormat>Экран (4:3)</PresentationFormat>
  <Paragraphs>507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 Unicode MS</vt:lpstr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СУБСИДИЙ И ДОТАЦИИ НА 2015 ГОД, ГЛАВНЫМ РАСПОРЯДИТЕЛЯМ СРЕДСТВ КОТОРЫХ ЯВЛЯЕТСЯ МИНИСТЕРСТВО ФИНАНСОВ МУРМАНСКОЙ ОБЛАСТИ</vt:lpstr>
      <vt:lpstr>Презентация PowerPoint</vt:lpstr>
      <vt:lpstr>Презентация PowerPoint</vt:lpstr>
    </vt:vector>
  </TitlesOfParts>
  <Company>Министерство финансов МО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Базась Александра Юрьевна</dc:creator>
  <cp:lastModifiedBy>Елена Васильевна Дягилева</cp:lastModifiedBy>
  <cp:revision>3037</cp:revision>
  <cp:lastPrinted>2014-10-20T10:21:53Z</cp:lastPrinted>
  <dcterms:created xsi:type="dcterms:W3CDTF">2011-10-19T07:13:58Z</dcterms:created>
  <dcterms:modified xsi:type="dcterms:W3CDTF">2014-11-06T14:17:20Z</dcterms:modified>
</cp:coreProperties>
</file>